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6"/>
  </p:notesMasterIdLst>
  <p:handoutMasterIdLst>
    <p:handoutMasterId r:id="rId27"/>
  </p:handoutMasterIdLst>
  <p:sldIdLst>
    <p:sldId id="258" r:id="rId2"/>
    <p:sldId id="297" r:id="rId3"/>
    <p:sldId id="257" r:id="rId4"/>
    <p:sldId id="285" r:id="rId5"/>
    <p:sldId id="282" r:id="rId6"/>
    <p:sldId id="299" r:id="rId7"/>
    <p:sldId id="300" r:id="rId8"/>
    <p:sldId id="283" r:id="rId9"/>
    <p:sldId id="296" r:id="rId10"/>
    <p:sldId id="286" r:id="rId11"/>
    <p:sldId id="284" r:id="rId12"/>
    <p:sldId id="287" r:id="rId13"/>
    <p:sldId id="290" r:id="rId14"/>
    <p:sldId id="291" r:id="rId15"/>
    <p:sldId id="292" r:id="rId16"/>
    <p:sldId id="293" r:id="rId17"/>
    <p:sldId id="294" r:id="rId18"/>
    <p:sldId id="295" r:id="rId19"/>
    <p:sldId id="271" r:id="rId20"/>
    <p:sldId id="298" r:id="rId21"/>
    <p:sldId id="301" r:id="rId22"/>
    <p:sldId id="277" r:id="rId23"/>
    <p:sldId id="268" r:id="rId24"/>
    <p:sldId id="260" r:id="rId25"/>
  </p:sldIdLst>
  <p:sldSz cx="9144000" cy="6858000" type="screen4x3"/>
  <p:notesSz cx="6858000" cy="9144000"/>
  <p:defaultTextStyle>
    <a:defPPr>
      <a:defRPr lang="en-US"/>
    </a:defPPr>
    <a:lvl1pPr algn="l" defTabSz="457200" rtl="0" fontAlgn="base">
      <a:spcBef>
        <a:spcPct val="0"/>
      </a:spcBef>
      <a:spcAft>
        <a:spcPct val="0"/>
      </a:spcAft>
      <a:defRPr sz="1600" kern="1200">
        <a:solidFill>
          <a:schemeClr val="tx1"/>
        </a:solidFill>
        <a:latin typeface="Arial" charset="0"/>
        <a:ea typeface="+mn-ea"/>
        <a:cs typeface="Arial" charset="0"/>
      </a:defRPr>
    </a:lvl1pPr>
    <a:lvl2pPr marL="457200" algn="l" defTabSz="457200" rtl="0" fontAlgn="base">
      <a:spcBef>
        <a:spcPct val="0"/>
      </a:spcBef>
      <a:spcAft>
        <a:spcPct val="0"/>
      </a:spcAft>
      <a:defRPr sz="1600" kern="1200">
        <a:solidFill>
          <a:schemeClr val="tx1"/>
        </a:solidFill>
        <a:latin typeface="Arial" charset="0"/>
        <a:ea typeface="+mn-ea"/>
        <a:cs typeface="Arial" charset="0"/>
      </a:defRPr>
    </a:lvl2pPr>
    <a:lvl3pPr marL="914400" algn="l" defTabSz="457200" rtl="0" fontAlgn="base">
      <a:spcBef>
        <a:spcPct val="0"/>
      </a:spcBef>
      <a:spcAft>
        <a:spcPct val="0"/>
      </a:spcAft>
      <a:defRPr sz="1600" kern="1200">
        <a:solidFill>
          <a:schemeClr val="tx1"/>
        </a:solidFill>
        <a:latin typeface="Arial" charset="0"/>
        <a:ea typeface="+mn-ea"/>
        <a:cs typeface="Arial" charset="0"/>
      </a:defRPr>
    </a:lvl3pPr>
    <a:lvl4pPr marL="1371600" algn="l" defTabSz="457200" rtl="0" fontAlgn="base">
      <a:spcBef>
        <a:spcPct val="0"/>
      </a:spcBef>
      <a:spcAft>
        <a:spcPct val="0"/>
      </a:spcAft>
      <a:defRPr sz="1600" kern="1200">
        <a:solidFill>
          <a:schemeClr val="tx1"/>
        </a:solidFill>
        <a:latin typeface="Arial" charset="0"/>
        <a:ea typeface="+mn-ea"/>
        <a:cs typeface="Arial" charset="0"/>
      </a:defRPr>
    </a:lvl4pPr>
    <a:lvl5pPr marL="1828800" algn="l" defTabSz="457200" rtl="0" fontAlgn="base">
      <a:spcBef>
        <a:spcPct val="0"/>
      </a:spcBef>
      <a:spcAft>
        <a:spcPct val="0"/>
      </a:spcAft>
      <a:defRPr sz="1600" kern="1200">
        <a:solidFill>
          <a:schemeClr val="tx1"/>
        </a:solidFill>
        <a:latin typeface="Arial" charset="0"/>
        <a:ea typeface="+mn-ea"/>
        <a:cs typeface="Arial" charset="0"/>
      </a:defRPr>
    </a:lvl5pPr>
    <a:lvl6pPr marL="2286000" algn="l" defTabSz="914400" rtl="0" eaLnBrk="1" latinLnBrk="0" hangingPunct="1">
      <a:defRPr sz="1600" kern="1200">
        <a:solidFill>
          <a:schemeClr val="tx1"/>
        </a:solidFill>
        <a:latin typeface="Arial" charset="0"/>
        <a:ea typeface="+mn-ea"/>
        <a:cs typeface="Arial" charset="0"/>
      </a:defRPr>
    </a:lvl6pPr>
    <a:lvl7pPr marL="2743200" algn="l" defTabSz="914400" rtl="0" eaLnBrk="1" latinLnBrk="0" hangingPunct="1">
      <a:defRPr sz="1600" kern="1200">
        <a:solidFill>
          <a:schemeClr val="tx1"/>
        </a:solidFill>
        <a:latin typeface="Arial" charset="0"/>
        <a:ea typeface="+mn-ea"/>
        <a:cs typeface="Arial" charset="0"/>
      </a:defRPr>
    </a:lvl7pPr>
    <a:lvl8pPr marL="3200400" algn="l" defTabSz="914400" rtl="0" eaLnBrk="1" latinLnBrk="0" hangingPunct="1">
      <a:defRPr sz="1600" kern="1200">
        <a:solidFill>
          <a:schemeClr val="tx1"/>
        </a:solidFill>
        <a:latin typeface="Arial" charset="0"/>
        <a:ea typeface="+mn-ea"/>
        <a:cs typeface="Arial" charset="0"/>
      </a:defRPr>
    </a:lvl8pPr>
    <a:lvl9pPr marL="3657600" algn="l" defTabSz="914400" rtl="0" eaLnBrk="1" latinLnBrk="0" hangingPunct="1">
      <a:defRPr sz="16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69696"/>
    <a:srgbClr val="B2B2B2"/>
    <a:srgbClr val="FF0000"/>
    <a:srgbClr val="10458B"/>
    <a:srgbClr val="092543"/>
    <a:srgbClr val="1F7BD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83" autoAdjust="0"/>
    <p:restoredTop sz="92456" autoAdjust="0"/>
  </p:normalViewPr>
  <p:slideViewPr>
    <p:cSldViewPr snapToGrid="0" snapToObjects="1">
      <p:cViewPr>
        <p:scale>
          <a:sx n="100" d="100"/>
          <a:sy n="100" d="100"/>
        </p:scale>
        <p:origin x="-2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BA30CD-08D0-4AC5-B268-635F7B5F970D}" type="doc">
      <dgm:prSet loTypeId="urn:microsoft.com/office/officeart/2005/8/layout/orgChart1" loCatId="hierarchy" qsTypeId="urn:microsoft.com/office/officeart/2005/8/quickstyle/simple1#21" qsCatId="simple" csTypeId="urn:microsoft.com/office/officeart/2005/8/colors/accent1_2#21" csCatId="accent1" phldr="1"/>
      <dgm:spPr/>
      <dgm:t>
        <a:bodyPr/>
        <a:lstStyle/>
        <a:p>
          <a:endParaRPr lang="en-US"/>
        </a:p>
      </dgm:t>
    </dgm:pt>
    <dgm:pt modelId="{E99DB475-2E06-45EA-978E-0D613F8380C1}">
      <dgm:prSet custT="1"/>
      <dgm:spPr>
        <a:xfrm>
          <a:off x="1334390" y="2218432"/>
          <a:ext cx="2208931" cy="1610622"/>
        </a:xfr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ctr" rtl="0" eaLnBrk="0" latinLnBrk="0"/>
          <a:r>
            <a:rPr kumimoji="0" lang="en-GB" sz="1400" b="1" i="0" u="none" strike="noStrike" cap="none" normalizeH="0" baseline="0" dirty="0" smtClean="0">
              <a:ln>
                <a:noFill/>
              </a:ln>
              <a:solidFill>
                <a:srgbClr val="000000"/>
              </a:solidFill>
              <a:effectLst/>
              <a:latin typeface="+mn-lt"/>
            </a:rPr>
            <a:t>CNE</a:t>
          </a:r>
        </a:p>
        <a:p>
          <a:pPr algn="ctr" rtl="0" eaLnBrk="0" latinLnBrk="0"/>
          <a:r>
            <a:rPr kumimoji="0" lang="en-GB" sz="1400" b="0" i="1" u="none" strike="noStrike" cap="none" normalizeH="0" baseline="0" dirty="0" smtClean="0">
              <a:ln>
                <a:noFill/>
              </a:ln>
              <a:solidFill>
                <a:srgbClr val="000000"/>
              </a:solidFill>
              <a:effectLst/>
              <a:latin typeface="+mn-lt"/>
            </a:rPr>
            <a:t>(Jersey incorporated and admitted to AIM)</a:t>
          </a:r>
          <a:endParaRPr lang="en-US" altLang="zh-CN" sz="1400" b="1" dirty="0" smtClean="0">
            <a:solidFill>
              <a:srgbClr val="000000"/>
            </a:solidFill>
            <a:latin typeface="+mn-lt"/>
            <a:ea typeface="+mn-ea"/>
            <a:cs typeface="+mn-cs"/>
          </a:endParaRPr>
        </a:p>
      </dgm:t>
    </dgm:pt>
    <dgm:pt modelId="{FA26C4B7-270F-4E8D-B11D-F1610BACC384}" type="parTrans" cxnId="{F7B8251F-E676-42F5-AB59-58793A982B4C}">
      <dgm:prSet/>
      <dgm:spPr>
        <a:xfrm>
          <a:off x="2353942" y="1733543"/>
          <a:ext cx="91440" cy="484889"/>
        </a:xfrm>
        <a:custGeom>
          <a:avLst/>
          <a:gdLst/>
          <a:ahLst/>
          <a:cxnLst/>
          <a:rect l="0" t="0" r="0" b="0"/>
          <a:pathLst>
            <a:path>
              <a:moveTo>
                <a:pt x="45720" y="0"/>
              </a:moveTo>
              <a:lnTo>
                <a:pt x="84913" y="0"/>
              </a:lnTo>
              <a:lnTo>
                <a:pt x="84913" y="484889"/>
              </a:lnTo>
            </a:path>
          </a:pathLst>
        </a:custGeom>
        <a:noFill/>
        <a:ln w="53975" cap="flat" cmpd="sng" algn="ctr">
          <a:solidFill>
            <a:schemeClr val="accent1"/>
          </a:solidFill>
          <a:prstDash val="solid"/>
        </a:ln>
        <a:effectLst/>
      </dgm:spPr>
      <dgm:t>
        <a:bodyPr/>
        <a:lstStyle/>
        <a:p>
          <a:endParaRPr lang="en-US" dirty="0"/>
        </a:p>
      </dgm:t>
    </dgm:pt>
    <dgm:pt modelId="{177B157E-B34E-4A35-B167-8FD5E3175DCA}" type="sibTrans" cxnId="{F7B8251F-E676-42F5-AB59-58793A982B4C}">
      <dgm:prSet/>
      <dgm:spPr/>
      <dgm:t>
        <a:bodyPr/>
        <a:lstStyle/>
        <a:p>
          <a:endParaRPr lang="en-US"/>
        </a:p>
      </dgm:t>
    </dgm:pt>
    <dgm:pt modelId="{A0DCFAD1-D722-445E-BA35-370CCC7BE4C9}" type="pres">
      <dgm:prSet presAssocID="{46BA30CD-08D0-4AC5-B268-635F7B5F970D}" presName="hierChild1" presStyleCnt="0">
        <dgm:presLayoutVars>
          <dgm:orgChart val="1"/>
          <dgm:chPref val="1"/>
          <dgm:dir/>
          <dgm:animOne val="branch"/>
          <dgm:animLvl val="lvl"/>
          <dgm:resizeHandles/>
        </dgm:presLayoutVars>
      </dgm:prSet>
      <dgm:spPr/>
      <dgm:t>
        <a:bodyPr/>
        <a:lstStyle/>
        <a:p>
          <a:endParaRPr lang="en-US"/>
        </a:p>
      </dgm:t>
    </dgm:pt>
    <dgm:pt modelId="{92B54F16-3CD2-4455-9D74-167E936C8900}" type="pres">
      <dgm:prSet presAssocID="{E99DB475-2E06-45EA-978E-0D613F8380C1}" presName="hierRoot1" presStyleCnt="0">
        <dgm:presLayoutVars>
          <dgm:hierBranch val="init"/>
        </dgm:presLayoutVars>
      </dgm:prSet>
      <dgm:spPr/>
    </dgm:pt>
    <dgm:pt modelId="{22E5F170-C898-408C-BA29-0FDEC47BDC23}" type="pres">
      <dgm:prSet presAssocID="{E99DB475-2E06-45EA-978E-0D613F8380C1}" presName="rootComposite1" presStyleCnt="0"/>
      <dgm:spPr/>
    </dgm:pt>
    <dgm:pt modelId="{3F1A26EF-D7DC-41C3-8187-F558478ED9BF}" type="pres">
      <dgm:prSet presAssocID="{E99DB475-2E06-45EA-978E-0D613F8380C1}" presName="rootText1" presStyleLbl="node0" presStyleIdx="0" presStyleCnt="1" custScaleX="44394" custScaleY="26254" custLinFactNeighborX="-691" custLinFactNeighborY="1">
        <dgm:presLayoutVars>
          <dgm:chPref val="3"/>
        </dgm:presLayoutVars>
      </dgm:prSet>
      <dgm:spPr>
        <a:prstGeom prst="roundRect">
          <a:avLst/>
        </a:prstGeom>
      </dgm:spPr>
      <dgm:t>
        <a:bodyPr/>
        <a:lstStyle/>
        <a:p>
          <a:endParaRPr lang="en-US"/>
        </a:p>
      </dgm:t>
    </dgm:pt>
    <dgm:pt modelId="{2859AB1C-2A85-4A65-8D6D-13AAAD613414}" type="pres">
      <dgm:prSet presAssocID="{E99DB475-2E06-45EA-978E-0D613F8380C1}" presName="rootConnector1" presStyleLbl="node1" presStyleIdx="0" presStyleCnt="0"/>
      <dgm:spPr/>
      <dgm:t>
        <a:bodyPr/>
        <a:lstStyle/>
        <a:p>
          <a:endParaRPr lang="en-US"/>
        </a:p>
      </dgm:t>
    </dgm:pt>
    <dgm:pt modelId="{DE929304-513F-459E-91F0-3A5A6BDED704}" type="pres">
      <dgm:prSet presAssocID="{E99DB475-2E06-45EA-978E-0D613F8380C1}" presName="hierChild2" presStyleCnt="0"/>
      <dgm:spPr/>
    </dgm:pt>
    <dgm:pt modelId="{DBC20144-6C24-48AC-847E-65E116929EE0}" type="pres">
      <dgm:prSet presAssocID="{E99DB475-2E06-45EA-978E-0D613F8380C1}" presName="hierChild3" presStyleCnt="0"/>
      <dgm:spPr/>
    </dgm:pt>
  </dgm:ptLst>
  <dgm:cxnLst>
    <dgm:cxn modelId="{F7B8251F-E676-42F5-AB59-58793A982B4C}" srcId="{46BA30CD-08D0-4AC5-B268-635F7B5F970D}" destId="{E99DB475-2E06-45EA-978E-0D613F8380C1}" srcOrd="0" destOrd="0" parTransId="{FA26C4B7-270F-4E8D-B11D-F1610BACC384}" sibTransId="{177B157E-B34E-4A35-B167-8FD5E3175DCA}"/>
    <dgm:cxn modelId="{26217D3D-4BAE-40FC-BC56-2D9CB8E62AEE}" type="presOf" srcId="{E99DB475-2E06-45EA-978E-0D613F8380C1}" destId="{2859AB1C-2A85-4A65-8D6D-13AAAD613414}" srcOrd="1" destOrd="0" presId="urn:microsoft.com/office/officeart/2005/8/layout/orgChart1"/>
    <dgm:cxn modelId="{17FDBDFC-0A3F-42D0-B23D-7D32A0A2A9FA}" type="presOf" srcId="{46BA30CD-08D0-4AC5-B268-635F7B5F970D}" destId="{A0DCFAD1-D722-445E-BA35-370CCC7BE4C9}" srcOrd="0" destOrd="0" presId="urn:microsoft.com/office/officeart/2005/8/layout/orgChart1"/>
    <dgm:cxn modelId="{252C0C7D-8F83-4CBC-8397-B3DCB4BB95CD}" type="presOf" srcId="{E99DB475-2E06-45EA-978E-0D613F8380C1}" destId="{3F1A26EF-D7DC-41C3-8187-F558478ED9BF}" srcOrd="0" destOrd="0" presId="urn:microsoft.com/office/officeart/2005/8/layout/orgChart1"/>
    <dgm:cxn modelId="{3E5C7C1A-A414-4196-AD61-13E24C398D87}" type="presParOf" srcId="{A0DCFAD1-D722-445E-BA35-370CCC7BE4C9}" destId="{92B54F16-3CD2-4455-9D74-167E936C8900}" srcOrd="0" destOrd="0" presId="urn:microsoft.com/office/officeart/2005/8/layout/orgChart1"/>
    <dgm:cxn modelId="{DAB7F1D3-B914-4688-AFBA-F4D5C22F13AA}" type="presParOf" srcId="{92B54F16-3CD2-4455-9D74-167E936C8900}" destId="{22E5F170-C898-408C-BA29-0FDEC47BDC23}" srcOrd="0" destOrd="0" presId="urn:microsoft.com/office/officeart/2005/8/layout/orgChart1"/>
    <dgm:cxn modelId="{F1E54ADA-9990-4B99-9008-584D1D89A2C1}" type="presParOf" srcId="{22E5F170-C898-408C-BA29-0FDEC47BDC23}" destId="{3F1A26EF-D7DC-41C3-8187-F558478ED9BF}" srcOrd="0" destOrd="0" presId="urn:microsoft.com/office/officeart/2005/8/layout/orgChart1"/>
    <dgm:cxn modelId="{1CD15AB7-A8AA-428D-BD3C-B815D457DBA0}" type="presParOf" srcId="{22E5F170-C898-408C-BA29-0FDEC47BDC23}" destId="{2859AB1C-2A85-4A65-8D6D-13AAAD613414}" srcOrd="1" destOrd="0" presId="urn:microsoft.com/office/officeart/2005/8/layout/orgChart1"/>
    <dgm:cxn modelId="{8B23F486-D69E-4D4B-8F9A-3A10748ECC77}" type="presParOf" srcId="{92B54F16-3CD2-4455-9D74-167E936C8900}" destId="{DE929304-513F-459E-91F0-3A5A6BDED704}" srcOrd="1" destOrd="0" presId="urn:microsoft.com/office/officeart/2005/8/layout/orgChart1"/>
    <dgm:cxn modelId="{EB66A726-B43B-4795-AB66-17FA1E454D68}" type="presParOf" srcId="{92B54F16-3CD2-4455-9D74-167E936C8900}" destId="{DBC20144-6C24-48AC-847E-65E116929EE0}"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BA30CD-08D0-4AC5-B268-635F7B5F970D}" type="doc">
      <dgm:prSet loTypeId="urn:microsoft.com/office/officeart/2005/8/layout/orgChart1" loCatId="hierarchy" qsTypeId="urn:microsoft.com/office/officeart/2005/8/quickstyle/simple1#22" qsCatId="simple" csTypeId="urn:microsoft.com/office/officeart/2005/8/colors/accent1_2#22" csCatId="accent1" phldr="1"/>
      <dgm:spPr/>
      <dgm:t>
        <a:bodyPr/>
        <a:lstStyle/>
        <a:p>
          <a:endParaRPr lang="en-US"/>
        </a:p>
      </dgm:t>
    </dgm:pt>
    <dgm:pt modelId="{E99DB475-2E06-45EA-978E-0D613F8380C1}">
      <dgm:prSet custT="1"/>
      <dgm:spPr>
        <a:xfrm>
          <a:off x="1334390" y="2218432"/>
          <a:ext cx="2208931" cy="1610622"/>
        </a:xfr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ctr" rtl="0" eaLnBrk="0" latinLnBrk="0"/>
          <a:r>
            <a:rPr lang="en-GB" sz="1400" i="1" dirty="0" smtClean="0">
              <a:solidFill>
                <a:schemeClr val="tx1"/>
              </a:solidFill>
              <a:latin typeface="+mn-lt"/>
            </a:rPr>
            <a:t>Guangdong </a:t>
          </a:r>
          <a:r>
            <a:rPr lang="en-GB" sz="1400" i="1" dirty="0" err="1" smtClean="0">
              <a:solidFill>
                <a:schemeClr val="tx1"/>
              </a:solidFill>
              <a:latin typeface="+mn-lt"/>
            </a:rPr>
            <a:t>Zhongke</a:t>
          </a:r>
          <a:r>
            <a:rPr lang="en-GB" sz="1400" i="1" dirty="0" smtClean="0">
              <a:solidFill>
                <a:schemeClr val="tx1"/>
              </a:solidFill>
              <a:latin typeface="+mn-lt"/>
            </a:rPr>
            <a:t> </a:t>
          </a:r>
          <a:r>
            <a:rPr lang="en-GB" sz="1400" i="1" dirty="0" err="1" smtClean="0">
              <a:solidFill>
                <a:schemeClr val="tx1"/>
              </a:solidFill>
              <a:latin typeface="+mn-lt"/>
            </a:rPr>
            <a:t>Tianyuan</a:t>
          </a:r>
          <a:r>
            <a:rPr lang="en-GB" sz="1400" i="1" dirty="0" smtClean="0">
              <a:solidFill>
                <a:schemeClr val="tx1"/>
              </a:solidFill>
              <a:latin typeface="+mn-lt"/>
            </a:rPr>
            <a:t> New Energy Science &amp; Technology Co. Ltd.</a:t>
          </a:r>
        </a:p>
        <a:p>
          <a:pPr algn="ctr" rtl="0"/>
          <a:r>
            <a:rPr lang="en-GB" sz="1600" b="0" dirty="0" smtClean="0">
              <a:solidFill>
                <a:schemeClr val="tx1"/>
              </a:solidFill>
              <a:latin typeface="+mn-lt"/>
              <a:ea typeface="+mn-ea"/>
              <a:cs typeface="+mn-cs"/>
            </a:rPr>
            <a:t>(“</a:t>
          </a:r>
          <a:r>
            <a:rPr lang="en-GB" sz="1600" b="1" dirty="0" smtClean="0">
              <a:solidFill>
                <a:srgbClr val="000000"/>
              </a:solidFill>
              <a:latin typeface="+mn-lt"/>
              <a:ea typeface="+mn-ea"/>
              <a:cs typeface="+mn-cs"/>
            </a:rPr>
            <a:t>ZKTY</a:t>
          </a:r>
          <a:r>
            <a:rPr lang="en-GB" sz="1600" b="0" dirty="0" smtClean="0">
              <a:solidFill>
                <a:srgbClr val="000000"/>
              </a:solidFill>
              <a:latin typeface="+mn-lt"/>
              <a:ea typeface="+mn-ea"/>
              <a:cs typeface="+mn-cs"/>
            </a:rPr>
            <a:t>”)</a:t>
          </a:r>
          <a:endParaRPr lang="en-US" altLang="zh-CN" sz="1600" b="1" dirty="0" smtClean="0">
            <a:solidFill>
              <a:srgbClr val="000000"/>
            </a:solidFill>
            <a:latin typeface="+mn-lt"/>
            <a:ea typeface="+mn-ea"/>
            <a:cs typeface="+mn-cs"/>
          </a:endParaRPr>
        </a:p>
      </dgm:t>
    </dgm:pt>
    <dgm:pt modelId="{FA26C4B7-270F-4E8D-B11D-F1610BACC384}" type="parTrans" cxnId="{F7B8251F-E676-42F5-AB59-58793A982B4C}">
      <dgm:prSet/>
      <dgm:spPr>
        <a:xfrm>
          <a:off x="2353942" y="1733543"/>
          <a:ext cx="91440" cy="484889"/>
        </a:xfrm>
        <a:custGeom>
          <a:avLst/>
          <a:gdLst/>
          <a:ahLst/>
          <a:cxnLst/>
          <a:rect l="0" t="0" r="0" b="0"/>
          <a:pathLst>
            <a:path>
              <a:moveTo>
                <a:pt x="45720" y="0"/>
              </a:moveTo>
              <a:lnTo>
                <a:pt x="84913" y="0"/>
              </a:lnTo>
              <a:lnTo>
                <a:pt x="84913" y="484889"/>
              </a:lnTo>
            </a:path>
          </a:pathLst>
        </a:custGeom>
        <a:noFill/>
        <a:ln w="53975" cap="flat" cmpd="sng" algn="ctr">
          <a:solidFill>
            <a:schemeClr val="accent1"/>
          </a:solidFill>
          <a:prstDash val="solid"/>
        </a:ln>
        <a:effectLst/>
      </dgm:spPr>
      <dgm:t>
        <a:bodyPr/>
        <a:lstStyle/>
        <a:p>
          <a:endParaRPr lang="en-US" dirty="0"/>
        </a:p>
      </dgm:t>
    </dgm:pt>
    <dgm:pt modelId="{177B157E-B34E-4A35-B167-8FD5E3175DCA}" type="sibTrans" cxnId="{F7B8251F-E676-42F5-AB59-58793A982B4C}">
      <dgm:prSet/>
      <dgm:spPr/>
      <dgm:t>
        <a:bodyPr/>
        <a:lstStyle/>
        <a:p>
          <a:endParaRPr lang="en-US"/>
        </a:p>
      </dgm:t>
    </dgm:pt>
    <dgm:pt modelId="{A0DCFAD1-D722-445E-BA35-370CCC7BE4C9}" type="pres">
      <dgm:prSet presAssocID="{46BA30CD-08D0-4AC5-B268-635F7B5F970D}" presName="hierChild1" presStyleCnt="0">
        <dgm:presLayoutVars>
          <dgm:orgChart val="1"/>
          <dgm:chPref val="1"/>
          <dgm:dir/>
          <dgm:animOne val="branch"/>
          <dgm:animLvl val="lvl"/>
          <dgm:resizeHandles/>
        </dgm:presLayoutVars>
      </dgm:prSet>
      <dgm:spPr/>
      <dgm:t>
        <a:bodyPr/>
        <a:lstStyle/>
        <a:p>
          <a:endParaRPr lang="en-US"/>
        </a:p>
      </dgm:t>
    </dgm:pt>
    <dgm:pt modelId="{92B54F16-3CD2-4455-9D74-167E936C8900}" type="pres">
      <dgm:prSet presAssocID="{E99DB475-2E06-45EA-978E-0D613F8380C1}" presName="hierRoot1" presStyleCnt="0">
        <dgm:presLayoutVars>
          <dgm:hierBranch val="init"/>
        </dgm:presLayoutVars>
      </dgm:prSet>
      <dgm:spPr/>
    </dgm:pt>
    <dgm:pt modelId="{22E5F170-C898-408C-BA29-0FDEC47BDC23}" type="pres">
      <dgm:prSet presAssocID="{E99DB475-2E06-45EA-978E-0D613F8380C1}" presName="rootComposite1" presStyleCnt="0"/>
      <dgm:spPr/>
    </dgm:pt>
    <dgm:pt modelId="{3F1A26EF-D7DC-41C3-8187-F558478ED9BF}" type="pres">
      <dgm:prSet presAssocID="{E99DB475-2E06-45EA-978E-0D613F8380C1}" presName="rootText1" presStyleLbl="node0" presStyleIdx="0" presStyleCnt="1" custScaleX="38501" custScaleY="26254" custLinFactNeighborX="-691" custLinFactNeighborY="1">
        <dgm:presLayoutVars>
          <dgm:chPref val="3"/>
        </dgm:presLayoutVars>
      </dgm:prSet>
      <dgm:spPr>
        <a:prstGeom prst="roundRect">
          <a:avLst/>
        </a:prstGeom>
      </dgm:spPr>
      <dgm:t>
        <a:bodyPr/>
        <a:lstStyle/>
        <a:p>
          <a:endParaRPr lang="en-US"/>
        </a:p>
      </dgm:t>
    </dgm:pt>
    <dgm:pt modelId="{2859AB1C-2A85-4A65-8D6D-13AAAD613414}" type="pres">
      <dgm:prSet presAssocID="{E99DB475-2E06-45EA-978E-0D613F8380C1}" presName="rootConnector1" presStyleLbl="node1" presStyleIdx="0" presStyleCnt="0"/>
      <dgm:spPr/>
      <dgm:t>
        <a:bodyPr/>
        <a:lstStyle/>
        <a:p>
          <a:endParaRPr lang="en-US"/>
        </a:p>
      </dgm:t>
    </dgm:pt>
    <dgm:pt modelId="{DE929304-513F-459E-91F0-3A5A6BDED704}" type="pres">
      <dgm:prSet presAssocID="{E99DB475-2E06-45EA-978E-0D613F8380C1}" presName="hierChild2" presStyleCnt="0"/>
      <dgm:spPr/>
    </dgm:pt>
    <dgm:pt modelId="{DBC20144-6C24-48AC-847E-65E116929EE0}" type="pres">
      <dgm:prSet presAssocID="{E99DB475-2E06-45EA-978E-0D613F8380C1}" presName="hierChild3" presStyleCnt="0"/>
      <dgm:spPr/>
    </dgm:pt>
  </dgm:ptLst>
  <dgm:cxnLst>
    <dgm:cxn modelId="{94E6520E-FEAF-4F57-80C3-46F896162A66}" type="presOf" srcId="{46BA30CD-08D0-4AC5-B268-635F7B5F970D}" destId="{A0DCFAD1-D722-445E-BA35-370CCC7BE4C9}" srcOrd="0" destOrd="0" presId="urn:microsoft.com/office/officeart/2005/8/layout/orgChart1"/>
    <dgm:cxn modelId="{F7B8251F-E676-42F5-AB59-58793A982B4C}" srcId="{46BA30CD-08D0-4AC5-B268-635F7B5F970D}" destId="{E99DB475-2E06-45EA-978E-0D613F8380C1}" srcOrd="0" destOrd="0" parTransId="{FA26C4B7-270F-4E8D-B11D-F1610BACC384}" sibTransId="{177B157E-B34E-4A35-B167-8FD5E3175DCA}"/>
    <dgm:cxn modelId="{42F514C2-AFB9-4658-9A23-47B18CC59BA9}" type="presOf" srcId="{E99DB475-2E06-45EA-978E-0D613F8380C1}" destId="{3F1A26EF-D7DC-41C3-8187-F558478ED9BF}" srcOrd="0" destOrd="0" presId="urn:microsoft.com/office/officeart/2005/8/layout/orgChart1"/>
    <dgm:cxn modelId="{0762081C-62CB-4D0A-8301-3FD25D49A87C}" type="presOf" srcId="{E99DB475-2E06-45EA-978E-0D613F8380C1}" destId="{2859AB1C-2A85-4A65-8D6D-13AAAD613414}" srcOrd="1" destOrd="0" presId="urn:microsoft.com/office/officeart/2005/8/layout/orgChart1"/>
    <dgm:cxn modelId="{72A9834B-3EEB-4917-8A68-9F3A2AA71F3B}" type="presParOf" srcId="{A0DCFAD1-D722-445E-BA35-370CCC7BE4C9}" destId="{92B54F16-3CD2-4455-9D74-167E936C8900}" srcOrd="0" destOrd="0" presId="urn:microsoft.com/office/officeart/2005/8/layout/orgChart1"/>
    <dgm:cxn modelId="{3E4B194C-066D-4139-A8C2-9249AB2ADDCD}" type="presParOf" srcId="{92B54F16-3CD2-4455-9D74-167E936C8900}" destId="{22E5F170-C898-408C-BA29-0FDEC47BDC23}" srcOrd="0" destOrd="0" presId="urn:microsoft.com/office/officeart/2005/8/layout/orgChart1"/>
    <dgm:cxn modelId="{B446BF89-B93D-419D-A50D-82821425E29B}" type="presParOf" srcId="{22E5F170-C898-408C-BA29-0FDEC47BDC23}" destId="{3F1A26EF-D7DC-41C3-8187-F558478ED9BF}" srcOrd="0" destOrd="0" presId="urn:microsoft.com/office/officeart/2005/8/layout/orgChart1"/>
    <dgm:cxn modelId="{5C7568C8-02EF-4EAD-8A47-0CD3FBF58877}" type="presParOf" srcId="{22E5F170-C898-408C-BA29-0FDEC47BDC23}" destId="{2859AB1C-2A85-4A65-8D6D-13AAAD613414}" srcOrd="1" destOrd="0" presId="urn:microsoft.com/office/officeart/2005/8/layout/orgChart1"/>
    <dgm:cxn modelId="{C090E955-5309-4AA4-98A2-512F06921D9A}" type="presParOf" srcId="{92B54F16-3CD2-4455-9D74-167E936C8900}" destId="{DE929304-513F-459E-91F0-3A5A6BDED704}" srcOrd="1" destOrd="0" presId="urn:microsoft.com/office/officeart/2005/8/layout/orgChart1"/>
    <dgm:cxn modelId="{2D30E75E-EE47-4F53-B48A-8D5F6DDC8084}" type="presParOf" srcId="{92B54F16-3CD2-4455-9D74-167E936C8900}" destId="{DBC20144-6C24-48AC-847E-65E116929EE0}" srcOrd="2" destOrd="0" presId="urn:microsoft.com/office/officeart/2005/8/layout/orgChar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BA30CD-08D0-4AC5-B268-635F7B5F970D}" type="doc">
      <dgm:prSet loTypeId="urn:microsoft.com/office/officeart/2005/8/layout/orgChart1" loCatId="hierarchy" qsTypeId="urn:microsoft.com/office/officeart/2005/8/quickstyle/simple1#23" qsCatId="simple" csTypeId="urn:microsoft.com/office/officeart/2005/8/colors/accent1_2#23" csCatId="accent1" phldr="1"/>
      <dgm:spPr/>
      <dgm:t>
        <a:bodyPr/>
        <a:lstStyle/>
        <a:p>
          <a:endParaRPr lang="en-US"/>
        </a:p>
      </dgm:t>
    </dgm:pt>
    <dgm:pt modelId="{E99DB475-2E06-45EA-978E-0D613F8380C1}">
      <dgm:prSet custT="1"/>
      <dgm:spPr>
        <a:xfrm>
          <a:off x="1334390" y="2218432"/>
          <a:ext cx="2208931" cy="1610622"/>
        </a:xfr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ctr" rtl="0" eaLnBrk="0" latinLnBrk="0"/>
          <a:r>
            <a:rPr lang="en-GB" sz="1600" i="1" dirty="0" smtClean="0">
              <a:solidFill>
                <a:schemeClr val="tx1"/>
              </a:solidFill>
            </a:rPr>
            <a:t>Guangdong </a:t>
          </a:r>
          <a:r>
            <a:rPr lang="en-GB" sz="1600" i="1" dirty="0" err="1" smtClean="0">
              <a:solidFill>
                <a:schemeClr val="tx1"/>
              </a:solidFill>
            </a:rPr>
            <a:t>Boluo</a:t>
          </a:r>
          <a:r>
            <a:rPr lang="en-GB" sz="1600" i="1" dirty="0" smtClean="0">
              <a:solidFill>
                <a:schemeClr val="tx1"/>
              </a:solidFill>
            </a:rPr>
            <a:t> </a:t>
          </a:r>
          <a:r>
            <a:rPr lang="en-GB" sz="1600" i="1" dirty="0" err="1" smtClean="0">
              <a:solidFill>
                <a:schemeClr val="tx1"/>
              </a:solidFill>
            </a:rPr>
            <a:t>Jiuneng</a:t>
          </a:r>
          <a:r>
            <a:rPr lang="en-GB" sz="1600" i="1" dirty="0" smtClean="0">
              <a:solidFill>
                <a:schemeClr val="tx1"/>
              </a:solidFill>
            </a:rPr>
            <a:t> High New Technology Engineering Co., Ltd. </a:t>
          </a:r>
          <a:r>
            <a:rPr lang="en-GB" sz="1600" dirty="0" smtClean="0">
              <a:solidFill>
                <a:schemeClr val="tx1"/>
              </a:solidFill>
            </a:rPr>
            <a:t>(“</a:t>
          </a:r>
          <a:r>
            <a:rPr lang="en-GB" sz="1600" b="1" dirty="0" err="1" smtClean="0">
              <a:solidFill>
                <a:schemeClr val="tx1"/>
              </a:solidFill>
            </a:rPr>
            <a:t>Boluo</a:t>
          </a:r>
          <a:r>
            <a:rPr lang="en-GB" sz="1600" dirty="0" smtClean="0">
              <a:solidFill>
                <a:schemeClr val="tx1"/>
              </a:solidFill>
            </a:rPr>
            <a:t>”)</a:t>
          </a:r>
          <a:endParaRPr lang="en-US" altLang="zh-CN" sz="1600" b="1" dirty="0" smtClean="0">
            <a:solidFill>
              <a:schemeClr val="tx1"/>
            </a:solidFill>
            <a:latin typeface="+mn-lt"/>
            <a:ea typeface="+mn-ea"/>
            <a:cs typeface="+mn-cs"/>
          </a:endParaRPr>
        </a:p>
      </dgm:t>
    </dgm:pt>
    <dgm:pt modelId="{FA26C4B7-270F-4E8D-B11D-F1610BACC384}" type="parTrans" cxnId="{F7B8251F-E676-42F5-AB59-58793A982B4C}">
      <dgm:prSet/>
      <dgm:spPr>
        <a:xfrm>
          <a:off x="2353942" y="1733543"/>
          <a:ext cx="91440" cy="484889"/>
        </a:xfrm>
        <a:custGeom>
          <a:avLst/>
          <a:gdLst/>
          <a:ahLst/>
          <a:cxnLst/>
          <a:rect l="0" t="0" r="0" b="0"/>
          <a:pathLst>
            <a:path>
              <a:moveTo>
                <a:pt x="45720" y="0"/>
              </a:moveTo>
              <a:lnTo>
                <a:pt x="84913" y="0"/>
              </a:lnTo>
              <a:lnTo>
                <a:pt x="84913" y="484889"/>
              </a:lnTo>
            </a:path>
          </a:pathLst>
        </a:custGeom>
        <a:noFill/>
        <a:ln w="53975" cap="flat" cmpd="sng" algn="ctr">
          <a:solidFill>
            <a:schemeClr val="accent1"/>
          </a:solidFill>
          <a:prstDash val="solid"/>
        </a:ln>
        <a:effectLst/>
      </dgm:spPr>
      <dgm:t>
        <a:bodyPr/>
        <a:lstStyle/>
        <a:p>
          <a:endParaRPr lang="en-US" dirty="0"/>
        </a:p>
      </dgm:t>
    </dgm:pt>
    <dgm:pt modelId="{177B157E-B34E-4A35-B167-8FD5E3175DCA}" type="sibTrans" cxnId="{F7B8251F-E676-42F5-AB59-58793A982B4C}">
      <dgm:prSet/>
      <dgm:spPr/>
      <dgm:t>
        <a:bodyPr/>
        <a:lstStyle/>
        <a:p>
          <a:endParaRPr lang="en-US"/>
        </a:p>
      </dgm:t>
    </dgm:pt>
    <dgm:pt modelId="{A0DCFAD1-D722-445E-BA35-370CCC7BE4C9}" type="pres">
      <dgm:prSet presAssocID="{46BA30CD-08D0-4AC5-B268-635F7B5F970D}" presName="hierChild1" presStyleCnt="0">
        <dgm:presLayoutVars>
          <dgm:orgChart val="1"/>
          <dgm:chPref val="1"/>
          <dgm:dir/>
          <dgm:animOne val="branch"/>
          <dgm:animLvl val="lvl"/>
          <dgm:resizeHandles/>
        </dgm:presLayoutVars>
      </dgm:prSet>
      <dgm:spPr/>
      <dgm:t>
        <a:bodyPr/>
        <a:lstStyle/>
        <a:p>
          <a:endParaRPr lang="en-US"/>
        </a:p>
      </dgm:t>
    </dgm:pt>
    <dgm:pt modelId="{92B54F16-3CD2-4455-9D74-167E936C8900}" type="pres">
      <dgm:prSet presAssocID="{E99DB475-2E06-45EA-978E-0D613F8380C1}" presName="hierRoot1" presStyleCnt="0">
        <dgm:presLayoutVars>
          <dgm:hierBranch val="init"/>
        </dgm:presLayoutVars>
      </dgm:prSet>
      <dgm:spPr/>
    </dgm:pt>
    <dgm:pt modelId="{22E5F170-C898-408C-BA29-0FDEC47BDC23}" type="pres">
      <dgm:prSet presAssocID="{E99DB475-2E06-45EA-978E-0D613F8380C1}" presName="rootComposite1" presStyleCnt="0"/>
      <dgm:spPr/>
    </dgm:pt>
    <dgm:pt modelId="{3F1A26EF-D7DC-41C3-8187-F558478ED9BF}" type="pres">
      <dgm:prSet presAssocID="{E99DB475-2E06-45EA-978E-0D613F8380C1}" presName="rootText1" presStyleLbl="node0" presStyleIdx="0" presStyleCnt="1" custScaleX="38501" custScaleY="26254" custLinFactNeighborX="-691" custLinFactNeighborY="1">
        <dgm:presLayoutVars>
          <dgm:chPref val="3"/>
        </dgm:presLayoutVars>
      </dgm:prSet>
      <dgm:spPr>
        <a:prstGeom prst="roundRect">
          <a:avLst/>
        </a:prstGeom>
      </dgm:spPr>
      <dgm:t>
        <a:bodyPr/>
        <a:lstStyle/>
        <a:p>
          <a:endParaRPr lang="en-US"/>
        </a:p>
      </dgm:t>
    </dgm:pt>
    <dgm:pt modelId="{2859AB1C-2A85-4A65-8D6D-13AAAD613414}" type="pres">
      <dgm:prSet presAssocID="{E99DB475-2E06-45EA-978E-0D613F8380C1}" presName="rootConnector1" presStyleLbl="node1" presStyleIdx="0" presStyleCnt="0"/>
      <dgm:spPr/>
      <dgm:t>
        <a:bodyPr/>
        <a:lstStyle/>
        <a:p>
          <a:endParaRPr lang="en-US"/>
        </a:p>
      </dgm:t>
    </dgm:pt>
    <dgm:pt modelId="{DE929304-513F-459E-91F0-3A5A6BDED704}" type="pres">
      <dgm:prSet presAssocID="{E99DB475-2E06-45EA-978E-0D613F8380C1}" presName="hierChild2" presStyleCnt="0"/>
      <dgm:spPr/>
    </dgm:pt>
    <dgm:pt modelId="{DBC20144-6C24-48AC-847E-65E116929EE0}" type="pres">
      <dgm:prSet presAssocID="{E99DB475-2E06-45EA-978E-0D613F8380C1}" presName="hierChild3" presStyleCnt="0"/>
      <dgm:spPr/>
    </dgm:pt>
  </dgm:ptLst>
  <dgm:cxnLst>
    <dgm:cxn modelId="{CA60F41E-09B6-4AC1-BF9D-3FB566239FFC}" type="presOf" srcId="{46BA30CD-08D0-4AC5-B268-635F7B5F970D}" destId="{A0DCFAD1-D722-445E-BA35-370CCC7BE4C9}" srcOrd="0" destOrd="0" presId="urn:microsoft.com/office/officeart/2005/8/layout/orgChart1"/>
    <dgm:cxn modelId="{F7B8251F-E676-42F5-AB59-58793A982B4C}" srcId="{46BA30CD-08D0-4AC5-B268-635F7B5F970D}" destId="{E99DB475-2E06-45EA-978E-0D613F8380C1}" srcOrd="0" destOrd="0" parTransId="{FA26C4B7-270F-4E8D-B11D-F1610BACC384}" sibTransId="{177B157E-B34E-4A35-B167-8FD5E3175DCA}"/>
    <dgm:cxn modelId="{32881830-0C7D-43BB-8736-36BFF901567A}" type="presOf" srcId="{E99DB475-2E06-45EA-978E-0D613F8380C1}" destId="{2859AB1C-2A85-4A65-8D6D-13AAAD613414}" srcOrd="1" destOrd="0" presId="urn:microsoft.com/office/officeart/2005/8/layout/orgChart1"/>
    <dgm:cxn modelId="{97B482BA-E9B4-4A6C-AE27-7BF8AE98EE96}" type="presOf" srcId="{E99DB475-2E06-45EA-978E-0D613F8380C1}" destId="{3F1A26EF-D7DC-41C3-8187-F558478ED9BF}" srcOrd="0" destOrd="0" presId="urn:microsoft.com/office/officeart/2005/8/layout/orgChart1"/>
    <dgm:cxn modelId="{818CD134-65D5-49D4-8A50-858BCC136859}" type="presParOf" srcId="{A0DCFAD1-D722-445E-BA35-370CCC7BE4C9}" destId="{92B54F16-3CD2-4455-9D74-167E936C8900}" srcOrd="0" destOrd="0" presId="urn:microsoft.com/office/officeart/2005/8/layout/orgChart1"/>
    <dgm:cxn modelId="{9C988892-B4D4-49BE-9CAE-19690E5F15A4}" type="presParOf" srcId="{92B54F16-3CD2-4455-9D74-167E936C8900}" destId="{22E5F170-C898-408C-BA29-0FDEC47BDC23}" srcOrd="0" destOrd="0" presId="urn:microsoft.com/office/officeart/2005/8/layout/orgChart1"/>
    <dgm:cxn modelId="{499E4483-90A9-4001-838E-9CBD7C67C37A}" type="presParOf" srcId="{22E5F170-C898-408C-BA29-0FDEC47BDC23}" destId="{3F1A26EF-D7DC-41C3-8187-F558478ED9BF}" srcOrd="0" destOrd="0" presId="urn:microsoft.com/office/officeart/2005/8/layout/orgChart1"/>
    <dgm:cxn modelId="{282EFA0E-FF4B-4886-97F4-192838CEF276}" type="presParOf" srcId="{22E5F170-C898-408C-BA29-0FDEC47BDC23}" destId="{2859AB1C-2A85-4A65-8D6D-13AAAD613414}" srcOrd="1" destOrd="0" presId="urn:microsoft.com/office/officeart/2005/8/layout/orgChart1"/>
    <dgm:cxn modelId="{B19C2171-3983-4C1A-9741-584FAEE66963}" type="presParOf" srcId="{92B54F16-3CD2-4455-9D74-167E936C8900}" destId="{DE929304-513F-459E-91F0-3A5A6BDED704}" srcOrd="1" destOrd="0" presId="urn:microsoft.com/office/officeart/2005/8/layout/orgChart1"/>
    <dgm:cxn modelId="{EFAB6D3B-1E36-47E4-A690-B3E48C1B4FCF}" type="presParOf" srcId="{92B54F16-3CD2-4455-9D74-167E936C8900}" destId="{DBC20144-6C24-48AC-847E-65E116929EE0}" srcOrd="2" destOrd="0" presId="urn:microsoft.com/office/officeart/2005/8/layout/orgChart1"/>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A30CD-08D0-4AC5-B268-635F7B5F970D}" type="doc">
      <dgm:prSet loTypeId="urn:microsoft.com/office/officeart/2005/8/layout/orgChart1" loCatId="hierarchy" qsTypeId="urn:microsoft.com/office/officeart/2005/8/quickstyle/simple1#24" qsCatId="simple" csTypeId="urn:microsoft.com/office/officeart/2005/8/colors/accent1_2#24" csCatId="accent1" phldr="1"/>
      <dgm:spPr/>
      <dgm:t>
        <a:bodyPr/>
        <a:lstStyle/>
        <a:p>
          <a:endParaRPr lang="en-US"/>
        </a:p>
      </dgm:t>
    </dgm:pt>
    <dgm:pt modelId="{E99DB475-2E06-45EA-978E-0D613F8380C1}">
      <dgm:prSet custT="1"/>
      <dgm:spPr>
        <a:xfrm>
          <a:off x="1334390" y="2218432"/>
          <a:ext cx="2208931" cy="1610622"/>
        </a:xfrm>
        <a:solidFill>
          <a:srgbClr val="BBE0E3">
            <a:hueOff val="0"/>
            <a:satOff val="0"/>
            <a:lumOff val="0"/>
            <a:alphaOff val="0"/>
          </a:srgbClr>
        </a:solidFill>
        <a:ln w="25400" cap="flat" cmpd="sng" algn="ctr">
          <a:solidFill>
            <a:srgbClr val="FFFFFF">
              <a:hueOff val="0"/>
              <a:satOff val="0"/>
              <a:lumOff val="0"/>
              <a:alphaOff val="0"/>
            </a:srgbClr>
          </a:solidFill>
          <a:prstDash val="solid"/>
        </a:ln>
        <a:effectLst/>
      </dgm:spPr>
      <dgm:t>
        <a:bodyPr/>
        <a:lstStyle/>
        <a:p>
          <a:pPr algn="ctr" rtl="0" eaLnBrk="0" latinLnBrk="0"/>
          <a:r>
            <a:rPr kumimoji="0" lang="en-GB" sz="1400" b="1" i="0" u="none" strike="noStrike" cap="none" normalizeH="0" baseline="0" dirty="0" smtClean="0">
              <a:ln>
                <a:noFill/>
              </a:ln>
              <a:solidFill>
                <a:srgbClr val="000000"/>
              </a:solidFill>
              <a:effectLst/>
              <a:latin typeface="+mn-lt"/>
            </a:rPr>
            <a:t>CNE</a:t>
          </a:r>
        </a:p>
        <a:p>
          <a:pPr algn="ctr" rtl="0" eaLnBrk="0" latinLnBrk="0"/>
          <a:r>
            <a:rPr kumimoji="0" lang="en-GB" sz="1400" b="0" i="1" u="none" strike="noStrike" cap="none" normalizeH="0" baseline="0" dirty="0" smtClean="0">
              <a:ln>
                <a:noFill/>
              </a:ln>
              <a:solidFill>
                <a:srgbClr val="000000"/>
              </a:solidFill>
              <a:effectLst/>
              <a:latin typeface="+mn-lt"/>
            </a:rPr>
            <a:t>(Jersey incorporated and admitted to AIM)</a:t>
          </a:r>
          <a:endParaRPr lang="en-US" altLang="zh-CN" sz="1400" b="1" dirty="0" smtClean="0">
            <a:solidFill>
              <a:srgbClr val="000000"/>
            </a:solidFill>
            <a:latin typeface="+mn-lt"/>
            <a:ea typeface="+mn-ea"/>
            <a:cs typeface="+mn-cs"/>
          </a:endParaRPr>
        </a:p>
      </dgm:t>
    </dgm:pt>
    <dgm:pt modelId="{FA26C4B7-270F-4E8D-B11D-F1610BACC384}" type="parTrans" cxnId="{F7B8251F-E676-42F5-AB59-58793A982B4C}">
      <dgm:prSet/>
      <dgm:spPr>
        <a:xfrm>
          <a:off x="2353942" y="1733543"/>
          <a:ext cx="91440" cy="484889"/>
        </a:xfrm>
        <a:custGeom>
          <a:avLst/>
          <a:gdLst/>
          <a:ahLst/>
          <a:cxnLst/>
          <a:rect l="0" t="0" r="0" b="0"/>
          <a:pathLst>
            <a:path>
              <a:moveTo>
                <a:pt x="45720" y="0"/>
              </a:moveTo>
              <a:lnTo>
                <a:pt x="84913" y="0"/>
              </a:lnTo>
              <a:lnTo>
                <a:pt x="84913" y="484889"/>
              </a:lnTo>
            </a:path>
          </a:pathLst>
        </a:custGeom>
        <a:noFill/>
        <a:ln w="53975" cap="flat" cmpd="sng" algn="ctr">
          <a:solidFill>
            <a:schemeClr val="accent1"/>
          </a:solidFill>
          <a:prstDash val="solid"/>
        </a:ln>
        <a:effectLst/>
      </dgm:spPr>
      <dgm:t>
        <a:bodyPr/>
        <a:lstStyle/>
        <a:p>
          <a:endParaRPr lang="en-US" dirty="0"/>
        </a:p>
      </dgm:t>
    </dgm:pt>
    <dgm:pt modelId="{177B157E-B34E-4A35-B167-8FD5E3175DCA}" type="sibTrans" cxnId="{F7B8251F-E676-42F5-AB59-58793A982B4C}">
      <dgm:prSet/>
      <dgm:spPr/>
      <dgm:t>
        <a:bodyPr/>
        <a:lstStyle/>
        <a:p>
          <a:endParaRPr lang="en-US"/>
        </a:p>
      </dgm:t>
    </dgm:pt>
    <dgm:pt modelId="{A0DCFAD1-D722-445E-BA35-370CCC7BE4C9}" type="pres">
      <dgm:prSet presAssocID="{46BA30CD-08D0-4AC5-B268-635F7B5F970D}" presName="hierChild1" presStyleCnt="0">
        <dgm:presLayoutVars>
          <dgm:orgChart val="1"/>
          <dgm:chPref val="1"/>
          <dgm:dir/>
          <dgm:animOne val="branch"/>
          <dgm:animLvl val="lvl"/>
          <dgm:resizeHandles/>
        </dgm:presLayoutVars>
      </dgm:prSet>
      <dgm:spPr/>
      <dgm:t>
        <a:bodyPr/>
        <a:lstStyle/>
        <a:p>
          <a:endParaRPr lang="en-US"/>
        </a:p>
      </dgm:t>
    </dgm:pt>
    <dgm:pt modelId="{92B54F16-3CD2-4455-9D74-167E936C8900}" type="pres">
      <dgm:prSet presAssocID="{E99DB475-2E06-45EA-978E-0D613F8380C1}" presName="hierRoot1" presStyleCnt="0">
        <dgm:presLayoutVars>
          <dgm:hierBranch val="init"/>
        </dgm:presLayoutVars>
      </dgm:prSet>
      <dgm:spPr/>
    </dgm:pt>
    <dgm:pt modelId="{22E5F170-C898-408C-BA29-0FDEC47BDC23}" type="pres">
      <dgm:prSet presAssocID="{E99DB475-2E06-45EA-978E-0D613F8380C1}" presName="rootComposite1" presStyleCnt="0"/>
      <dgm:spPr/>
    </dgm:pt>
    <dgm:pt modelId="{3F1A26EF-D7DC-41C3-8187-F558478ED9BF}" type="pres">
      <dgm:prSet presAssocID="{E99DB475-2E06-45EA-978E-0D613F8380C1}" presName="rootText1" presStyleLbl="node0" presStyleIdx="0" presStyleCnt="1" custScaleX="44394" custScaleY="26254" custLinFactNeighborX="-691" custLinFactNeighborY="1">
        <dgm:presLayoutVars>
          <dgm:chPref val="3"/>
        </dgm:presLayoutVars>
      </dgm:prSet>
      <dgm:spPr>
        <a:prstGeom prst="roundRect">
          <a:avLst/>
        </a:prstGeom>
      </dgm:spPr>
      <dgm:t>
        <a:bodyPr/>
        <a:lstStyle/>
        <a:p>
          <a:endParaRPr lang="en-US"/>
        </a:p>
      </dgm:t>
    </dgm:pt>
    <dgm:pt modelId="{2859AB1C-2A85-4A65-8D6D-13AAAD613414}" type="pres">
      <dgm:prSet presAssocID="{E99DB475-2E06-45EA-978E-0D613F8380C1}" presName="rootConnector1" presStyleLbl="node1" presStyleIdx="0" presStyleCnt="0"/>
      <dgm:spPr/>
      <dgm:t>
        <a:bodyPr/>
        <a:lstStyle/>
        <a:p>
          <a:endParaRPr lang="en-US"/>
        </a:p>
      </dgm:t>
    </dgm:pt>
    <dgm:pt modelId="{DE929304-513F-459E-91F0-3A5A6BDED704}" type="pres">
      <dgm:prSet presAssocID="{E99DB475-2E06-45EA-978E-0D613F8380C1}" presName="hierChild2" presStyleCnt="0"/>
      <dgm:spPr/>
    </dgm:pt>
    <dgm:pt modelId="{DBC20144-6C24-48AC-847E-65E116929EE0}" type="pres">
      <dgm:prSet presAssocID="{E99DB475-2E06-45EA-978E-0D613F8380C1}" presName="hierChild3" presStyleCnt="0"/>
      <dgm:spPr/>
    </dgm:pt>
  </dgm:ptLst>
  <dgm:cxnLst>
    <dgm:cxn modelId="{F7B8251F-E676-42F5-AB59-58793A982B4C}" srcId="{46BA30CD-08D0-4AC5-B268-635F7B5F970D}" destId="{E99DB475-2E06-45EA-978E-0D613F8380C1}" srcOrd="0" destOrd="0" parTransId="{FA26C4B7-270F-4E8D-B11D-F1610BACC384}" sibTransId="{177B157E-B34E-4A35-B167-8FD5E3175DCA}"/>
    <dgm:cxn modelId="{26217D3D-4BAE-40FC-BC56-2D9CB8E62AEE}" type="presOf" srcId="{E99DB475-2E06-45EA-978E-0D613F8380C1}" destId="{2859AB1C-2A85-4A65-8D6D-13AAAD613414}" srcOrd="1" destOrd="0" presId="urn:microsoft.com/office/officeart/2005/8/layout/orgChart1"/>
    <dgm:cxn modelId="{17FDBDFC-0A3F-42D0-B23D-7D32A0A2A9FA}" type="presOf" srcId="{46BA30CD-08D0-4AC5-B268-635F7B5F970D}" destId="{A0DCFAD1-D722-445E-BA35-370CCC7BE4C9}" srcOrd="0" destOrd="0" presId="urn:microsoft.com/office/officeart/2005/8/layout/orgChart1"/>
    <dgm:cxn modelId="{252C0C7D-8F83-4CBC-8397-B3DCB4BB95CD}" type="presOf" srcId="{E99DB475-2E06-45EA-978E-0D613F8380C1}" destId="{3F1A26EF-D7DC-41C3-8187-F558478ED9BF}" srcOrd="0" destOrd="0" presId="urn:microsoft.com/office/officeart/2005/8/layout/orgChart1"/>
    <dgm:cxn modelId="{3E5C7C1A-A414-4196-AD61-13E24C398D87}" type="presParOf" srcId="{A0DCFAD1-D722-445E-BA35-370CCC7BE4C9}" destId="{92B54F16-3CD2-4455-9D74-167E936C8900}" srcOrd="0" destOrd="0" presId="urn:microsoft.com/office/officeart/2005/8/layout/orgChart1"/>
    <dgm:cxn modelId="{DAB7F1D3-B914-4688-AFBA-F4D5C22F13AA}" type="presParOf" srcId="{92B54F16-3CD2-4455-9D74-167E936C8900}" destId="{22E5F170-C898-408C-BA29-0FDEC47BDC23}" srcOrd="0" destOrd="0" presId="urn:microsoft.com/office/officeart/2005/8/layout/orgChart1"/>
    <dgm:cxn modelId="{F1E54ADA-9990-4B99-9008-584D1D89A2C1}" type="presParOf" srcId="{22E5F170-C898-408C-BA29-0FDEC47BDC23}" destId="{3F1A26EF-D7DC-41C3-8187-F558478ED9BF}" srcOrd="0" destOrd="0" presId="urn:microsoft.com/office/officeart/2005/8/layout/orgChart1"/>
    <dgm:cxn modelId="{1CD15AB7-A8AA-428D-BD3C-B815D457DBA0}" type="presParOf" srcId="{22E5F170-C898-408C-BA29-0FDEC47BDC23}" destId="{2859AB1C-2A85-4A65-8D6D-13AAAD613414}" srcOrd="1" destOrd="0" presId="urn:microsoft.com/office/officeart/2005/8/layout/orgChart1"/>
    <dgm:cxn modelId="{8B23F486-D69E-4D4B-8F9A-3A10748ECC77}" type="presParOf" srcId="{92B54F16-3CD2-4455-9D74-167E936C8900}" destId="{DE929304-513F-459E-91F0-3A5A6BDED704}" srcOrd="1" destOrd="0" presId="urn:microsoft.com/office/officeart/2005/8/layout/orgChart1"/>
    <dgm:cxn modelId="{EB66A726-B43B-4795-AB66-17FA1E454D68}" type="presParOf" srcId="{92B54F16-3CD2-4455-9D74-167E936C8900}" destId="{DBC20144-6C24-48AC-847E-65E116929EE0}" srcOrd="2" destOrd="0" presId="urn:microsoft.com/office/officeart/2005/8/layout/orgChart1"/>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D30314B-A80A-40CA-BDA4-0564F5A66844}" type="datetimeFigureOut">
              <a:rPr lang="en-US"/>
              <a:pPr>
                <a:defRPr/>
              </a:pPr>
              <a:t>11/10/2011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D1C5102-A13E-4E11-BC5C-464B7774BE84}"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A24FB6E-B2E4-44A7-A855-9FEBE8303976}" type="datetimeFigureOut">
              <a:rPr lang="en-US"/>
              <a:pPr>
                <a:defRPr/>
              </a:pPr>
              <a:t>11/10/2011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B6942E1-A3B0-4071-AE8E-4DB11C1F0265}" type="slidenum">
              <a:rPr lang="en-GB"/>
              <a:pPr>
                <a:defRPr/>
              </a:pPr>
              <a:t>‹#›</a:t>
            </a:fld>
            <a:endParaRPr lang="en-GB"/>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7411"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7C55580E-E28C-4069-B610-270D6BC2A176}" type="slidenum">
              <a:rPr lang="en-GB" sz="1200">
                <a:latin typeface="+mn-lt"/>
              </a:rPr>
              <a:pPr algn="r">
                <a:defRPr/>
              </a:pPr>
              <a:t>2</a:t>
            </a:fld>
            <a:endParaRPr lang="en-GB" sz="120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6319D9-A267-42A9-AED2-EBCF19EFAB50}" type="slidenum">
              <a:rPr lang="en-GB">
                <a:cs typeface="Arial" charset="0"/>
              </a:rPr>
              <a:pPr fontAlgn="base">
                <a:spcBef>
                  <a:spcPct val="0"/>
                </a:spcBef>
                <a:spcAft>
                  <a:spcPct val="0"/>
                </a:spcAft>
                <a:defRPr/>
              </a:pPr>
              <a:t>24</a:t>
            </a:fld>
            <a:endParaRPr lang="en-GB">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srcRect/>
          <a:stretch>
            <a:fillRect/>
          </a:stretch>
        </p:blipFill>
        <p:spPr bwMode="auto">
          <a:xfrm>
            <a:off x="1249363" y="376238"/>
            <a:ext cx="6662737" cy="2063750"/>
          </a:xfrm>
          <a:prstGeom prst="rect">
            <a:avLst/>
          </a:prstGeom>
          <a:noFill/>
          <a:ln w="9525">
            <a:noFill/>
            <a:miter lim="800000"/>
            <a:headEnd/>
            <a:tailEnd/>
          </a:ln>
        </p:spPr>
      </p:pic>
      <p:sp>
        <p:nvSpPr>
          <p:cNvPr id="5" name="Rectangle 9"/>
          <p:cNvSpPr/>
          <p:nvPr userDrawn="1"/>
        </p:nvSpPr>
        <p:spPr>
          <a:xfrm>
            <a:off x="206375" y="6321425"/>
            <a:ext cx="1816100" cy="5365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GB" sz="1800"/>
          </a:p>
        </p:txBody>
      </p:sp>
      <p:sp>
        <p:nvSpPr>
          <p:cNvPr id="2" name="Title 1"/>
          <p:cNvSpPr>
            <a:spLocks noGrp="1"/>
          </p:cNvSpPr>
          <p:nvPr>
            <p:ph type="ctrTitle"/>
          </p:nvPr>
        </p:nvSpPr>
        <p:spPr>
          <a:xfrm>
            <a:off x="685800" y="3047990"/>
            <a:ext cx="7772400" cy="778228"/>
          </a:xfrm>
        </p:spPr>
        <p:txBody>
          <a:bodyPr/>
          <a:lstStyle>
            <a:lvl1pPr algn="ctr">
              <a:defRPr/>
            </a:lvl1pPr>
          </a:lstStyle>
          <a:p>
            <a:r>
              <a:rPr lang="en-GB" smtClean="0"/>
              <a:t>Click to edit Master title style</a:t>
            </a:r>
            <a:endParaRPr lang="en-GB"/>
          </a:p>
        </p:txBody>
      </p:sp>
      <p:sp>
        <p:nvSpPr>
          <p:cNvPr id="3" name="Subtitle 2"/>
          <p:cNvSpPr>
            <a:spLocks noGrp="1"/>
          </p:cNvSpPr>
          <p:nvPr>
            <p:ph type="subTitle" idx="1"/>
          </p:nvPr>
        </p:nvSpPr>
        <p:spPr>
          <a:xfrm>
            <a:off x="1371600" y="4140189"/>
            <a:ext cx="6400800" cy="1752600"/>
          </a:xfrm>
        </p:spPr>
        <p:txBody>
          <a:bodyPr>
            <a:normAutofit/>
          </a:bodyPr>
          <a:lstStyle>
            <a:lvl1pPr marL="0" indent="0" algn="ctr">
              <a:buNone/>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E67488B1-1D74-4FC0-9CDB-039B99B46365}" type="datetime1">
              <a:rPr lang="zh-CN" altLang="en-US"/>
              <a:pPr/>
              <a:t>2011/11/10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pPr>
              <a:defRPr/>
            </a:pPr>
            <a:fld id="{13025536-1219-410C-9C55-2EA6DEBA00EC}"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endParaRPr lang="en-GB"/>
          </a:p>
        </p:txBody>
      </p:sp>
      <p:sp>
        <p:nvSpPr>
          <p:cNvPr id="3" name="Slide Number Placeholder 5"/>
          <p:cNvSpPr>
            <a:spLocks noGrp="1"/>
          </p:cNvSpPr>
          <p:nvPr>
            <p:ph type="sldNum" sz="quarter" idx="11"/>
          </p:nvPr>
        </p:nvSpPr>
        <p:spPr/>
        <p:txBody>
          <a:bodyPr/>
          <a:lstStyle>
            <a:lvl1pPr>
              <a:defRPr/>
            </a:lvl1pPr>
          </a:lstStyle>
          <a:p>
            <a:pPr>
              <a:defRPr/>
            </a:pPr>
            <a:fld id="{5555A1B2-E1C7-45CE-AB1A-ACB41AAEB58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EA07BCB0-AB91-4D7C-ACB4-71689B41C2AD}" type="datetime1">
              <a:rPr lang="zh-CN" altLang="en-US"/>
              <a:pPr/>
              <a:t>2011/11/10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pPr>
              <a:defRPr/>
            </a:pPr>
            <a:fld id="{9E7762EF-535F-4F1D-8634-3C1977B8CEF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FB2AE4EC-D6E5-4349-B0D3-A65469BD4D21}" type="datetime1">
              <a:rPr lang="zh-CN" altLang="en-US"/>
              <a:pPr/>
              <a:t>2011/11/10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pPr>
              <a:defRPr/>
            </a:pPr>
            <a:fld id="{1CDFEB18-2177-49C7-8DA6-460EB1B225D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1370970"/>
            <a:ext cx="4038600" cy="4755194"/>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Content Placeholder 3"/>
          <p:cNvSpPr>
            <a:spLocks noGrp="1"/>
          </p:cNvSpPr>
          <p:nvPr>
            <p:ph sz="half" idx="2"/>
          </p:nvPr>
        </p:nvSpPr>
        <p:spPr>
          <a:xfrm>
            <a:off x="4648200" y="1370970"/>
            <a:ext cx="4038600" cy="4755193"/>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Footer Placeholder 4"/>
          <p:cNvSpPr>
            <a:spLocks noGrp="1"/>
          </p:cNvSpPr>
          <p:nvPr>
            <p:ph type="ftr" sz="quarter"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a:lvl1pPr>
          </a:lstStyle>
          <a:p>
            <a:pPr>
              <a:defRPr/>
            </a:pPr>
            <a:fld id="{38886AF7-6D9A-434A-9A30-2CC4B41C6105}"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dirty="0" smtClean="0"/>
              <a:t>Click to edit Master title style</a:t>
            </a:r>
            <a:endParaRPr lang="en-GB" dirty="0"/>
          </a:p>
        </p:txBody>
      </p:sp>
      <p:sp>
        <p:nvSpPr>
          <p:cNvPr id="3" name="Text Placeholder 2"/>
          <p:cNvSpPr>
            <a:spLocks noGrp="1"/>
          </p:cNvSpPr>
          <p:nvPr>
            <p:ph type="body" idx="1"/>
          </p:nvPr>
        </p:nvSpPr>
        <p:spPr>
          <a:xfrm>
            <a:off x="457200" y="1358482"/>
            <a:ext cx="4040188" cy="639762"/>
          </a:xfrm>
        </p:spPr>
        <p:txBody>
          <a:bodyPr anchor="b">
            <a:no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600"/>
            </a:lvl1pPr>
            <a:lvl2pPr>
              <a:defRPr sz="1400"/>
            </a:lvl2pPr>
            <a:lvl3pPr>
              <a:defRPr sz="12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 name="Text Placeholder 4"/>
          <p:cNvSpPr>
            <a:spLocks noGrp="1"/>
          </p:cNvSpPr>
          <p:nvPr>
            <p:ph type="body" sz="quarter" idx="3"/>
          </p:nvPr>
        </p:nvSpPr>
        <p:spPr>
          <a:xfrm>
            <a:off x="4645025" y="1358482"/>
            <a:ext cx="4041775" cy="639762"/>
          </a:xfrm>
        </p:spPr>
        <p:txBody>
          <a:bodyPr anchor="b">
            <a:no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1600"/>
            </a:lvl1pPr>
            <a:lvl2pPr>
              <a:defRPr sz="1400" b="0" i="0"/>
            </a:lvl2pPr>
            <a:lvl3pPr>
              <a:defRPr sz="1200"/>
            </a:lvl3pPr>
            <a:lvl4pPr>
              <a:defRPr sz="1600"/>
            </a:lvl4pPr>
            <a:lvl5pPr>
              <a:defRPr sz="16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9FC7AC66-C6F2-432E-9441-33D667E05EC8}" type="datetime1">
              <a:rPr lang="zh-CN" altLang="en-US"/>
              <a:pPr/>
              <a:t>2011/11/10</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pPr>
              <a:defRPr/>
            </a:pPr>
            <a:fld id="{5C723503-AB37-4CD5-AD1E-65059AE4B9E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5A01D5BF-EAEA-42E4-86B4-48DAD8603BCA}" type="datetime1">
              <a:rPr lang="zh-CN" altLang="en-US"/>
              <a:pPr/>
              <a:t>2011/11/10</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pPr>
              <a:defRPr/>
            </a:pPr>
            <a:fld id="{0BC79CE6-2359-4899-9CE3-E7CDDF648B13}"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1F536CBD-1DBF-4D63-9C43-00D7884981B5}" type="datetime1">
              <a:rPr lang="zh-CN" altLang="en-US"/>
              <a:pPr/>
              <a:t>2011/11/10</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pPr>
              <a:defRPr/>
            </a:pPr>
            <a:fld id="{A404A3E3-5C0D-49CE-8659-B119C6EC269F}"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C96F9359-305B-4940-BD89-8591203C6EAB}" type="datetime1">
              <a:rPr lang="zh-CN" altLang="en-US"/>
              <a:pPr/>
              <a:t>2011/11/10</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pPr>
              <a:defRPr/>
            </a:pPr>
            <a:fld id="{DA5D301E-AC6F-4A46-8D5C-0645901AEDB8}"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latin typeface="Calibri" pitchFamily="34" charset="0"/>
              </a:defRPr>
            </a:lvl1pPr>
          </a:lstStyle>
          <a:p>
            <a:fld id="{6E4BDC15-CA45-425E-BBA2-C0BDF3E496E3}" type="datetime1">
              <a:rPr lang="zh-CN" altLang="en-US"/>
              <a:pPr/>
              <a:t>2011/11/10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pPr>
              <a:defRPr/>
            </a:pPr>
            <a:fld id="{23916BA4-C9B0-459B-9784-8618093CD92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647700"/>
          </a:xfrm>
          <a:prstGeom prst="rect">
            <a:avLst/>
          </a:prstGeom>
          <a:solidFill>
            <a:srgbClr val="1F7BD6"/>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Text Placeholder 2"/>
          <p:cNvSpPr>
            <a:spLocks noGrp="1"/>
          </p:cNvSpPr>
          <p:nvPr>
            <p:ph type="body" idx="1"/>
          </p:nvPr>
        </p:nvSpPr>
        <p:spPr bwMode="auto">
          <a:xfrm>
            <a:off x="457200" y="1241425"/>
            <a:ext cx="8229600" cy="48847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 name="Footer Placeholder 4"/>
          <p:cNvSpPr>
            <a:spLocks noGrp="1"/>
          </p:cNvSpPr>
          <p:nvPr>
            <p:ph type="ftr" sz="quarter" idx="3"/>
          </p:nvPr>
        </p:nvSpPr>
        <p:spPr>
          <a:xfrm>
            <a:off x="3124200" y="6497638"/>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800">
                <a:solidFill>
                  <a:srgbClr val="1F7BD6"/>
                </a:solidFill>
                <a:latin typeface="Verdana" pitchFamily="34" charset="0"/>
              </a:defRPr>
            </a:lvl1pPr>
          </a:lstStyle>
          <a:p>
            <a:endParaRPr lang="en-GB"/>
          </a:p>
        </p:txBody>
      </p:sp>
      <p:sp>
        <p:nvSpPr>
          <p:cNvPr id="6" name="Slide Number Placeholder 5"/>
          <p:cNvSpPr>
            <a:spLocks noGrp="1"/>
          </p:cNvSpPr>
          <p:nvPr>
            <p:ph type="sldNum" sz="quarter" idx="4"/>
          </p:nvPr>
        </p:nvSpPr>
        <p:spPr>
          <a:xfrm>
            <a:off x="6553200" y="6507163"/>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800">
                <a:solidFill>
                  <a:srgbClr val="1F7BD6"/>
                </a:solidFill>
                <a:latin typeface="Verdana" pitchFamily="34" charset="0"/>
              </a:defRPr>
            </a:lvl1pPr>
          </a:lstStyle>
          <a:p>
            <a:pPr>
              <a:defRPr/>
            </a:pPr>
            <a:fld id="{ADEF8B97-7CFE-4B4B-9D50-1FEB1479CC2D}" type="slidenum">
              <a:rPr lang="en-GB"/>
              <a:pPr>
                <a:defRPr/>
              </a:pPr>
              <a:t>‹#›</a:t>
            </a:fld>
            <a:endParaRPr lang="en-GB"/>
          </a:p>
        </p:txBody>
      </p:sp>
      <p:pic>
        <p:nvPicPr>
          <p:cNvPr id="1030" name="Picture 6"/>
          <p:cNvPicPr>
            <a:picLocks noChangeAspect="1"/>
          </p:cNvPicPr>
          <p:nvPr userDrawn="1"/>
        </p:nvPicPr>
        <p:blipFill>
          <a:blip r:embed="rId13"/>
          <a:srcRect/>
          <a:stretch>
            <a:fillRect/>
          </a:stretch>
        </p:blipFill>
        <p:spPr bwMode="auto">
          <a:xfrm>
            <a:off x="423863" y="6410325"/>
            <a:ext cx="1431925" cy="4476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59" r:id="rId4"/>
    <p:sldLayoutId id="2147483663" r:id="rId5"/>
    <p:sldLayoutId id="2147483664" r:id="rId6"/>
    <p:sldLayoutId id="2147483665" r:id="rId7"/>
    <p:sldLayoutId id="2147483666" r:id="rId8"/>
    <p:sldLayoutId id="2147483667" r:id="rId9"/>
    <p:sldLayoutId id="2147483668" r:id="rId10"/>
    <p:sldLayoutId id="2147483658" r:id="rId11"/>
  </p:sldLayoutIdLst>
  <p:hf hdr="0" ftr="0" dt="0"/>
  <p:txStyles>
    <p:titleStyle>
      <a:lvl1pPr algn="l" defTabSz="457200" rtl="0" eaLnBrk="0" fontAlgn="base" hangingPunct="0">
        <a:spcBef>
          <a:spcPct val="0"/>
        </a:spcBef>
        <a:spcAft>
          <a:spcPct val="0"/>
        </a:spcAft>
        <a:defRPr sz="2000" kern="1200">
          <a:solidFill>
            <a:schemeClr val="bg1"/>
          </a:solidFill>
          <a:latin typeface="Verdana"/>
          <a:ea typeface="Verdana" pitchFamily="34" charset="0"/>
          <a:cs typeface="Verdana"/>
        </a:defRPr>
      </a:lvl1pPr>
      <a:lvl2pPr algn="l" defTabSz="457200" rtl="0" eaLnBrk="0" fontAlgn="base" hangingPunct="0">
        <a:spcBef>
          <a:spcPct val="0"/>
        </a:spcBef>
        <a:spcAft>
          <a:spcPct val="0"/>
        </a:spcAft>
        <a:defRPr sz="2000">
          <a:solidFill>
            <a:schemeClr val="bg1"/>
          </a:solidFill>
          <a:latin typeface="Verdana" pitchFamily="34" charset="0"/>
          <a:ea typeface="Verdana" pitchFamily="34" charset="0"/>
          <a:cs typeface="Verdana" pitchFamily="34" charset="0"/>
        </a:defRPr>
      </a:lvl2pPr>
      <a:lvl3pPr algn="l" defTabSz="457200" rtl="0" eaLnBrk="0" fontAlgn="base" hangingPunct="0">
        <a:spcBef>
          <a:spcPct val="0"/>
        </a:spcBef>
        <a:spcAft>
          <a:spcPct val="0"/>
        </a:spcAft>
        <a:defRPr sz="2000">
          <a:solidFill>
            <a:schemeClr val="bg1"/>
          </a:solidFill>
          <a:latin typeface="Verdana" pitchFamily="34" charset="0"/>
          <a:ea typeface="Verdana" pitchFamily="34" charset="0"/>
          <a:cs typeface="Verdana" pitchFamily="34" charset="0"/>
        </a:defRPr>
      </a:lvl3pPr>
      <a:lvl4pPr algn="l" defTabSz="457200" rtl="0" eaLnBrk="0" fontAlgn="base" hangingPunct="0">
        <a:spcBef>
          <a:spcPct val="0"/>
        </a:spcBef>
        <a:spcAft>
          <a:spcPct val="0"/>
        </a:spcAft>
        <a:defRPr sz="2000">
          <a:solidFill>
            <a:schemeClr val="bg1"/>
          </a:solidFill>
          <a:latin typeface="Verdana" pitchFamily="34" charset="0"/>
          <a:ea typeface="Verdana" pitchFamily="34" charset="0"/>
          <a:cs typeface="Verdana" pitchFamily="34" charset="0"/>
        </a:defRPr>
      </a:lvl4pPr>
      <a:lvl5pPr algn="l" defTabSz="457200" rtl="0" eaLnBrk="0" fontAlgn="base" hangingPunct="0">
        <a:spcBef>
          <a:spcPct val="0"/>
        </a:spcBef>
        <a:spcAft>
          <a:spcPct val="0"/>
        </a:spcAft>
        <a:defRPr sz="2000">
          <a:solidFill>
            <a:schemeClr val="bg1"/>
          </a:solidFill>
          <a:latin typeface="Verdana" pitchFamily="34" charset="0"/>
          <a:ea typeface="Verdana" pitchFamily="34" charset="0"/>
          <a:cs typeface="Verdana" pitchFamily="34" charset="0"/>
        </a:defRPr>
      </a:lvl5pPr>
      <a:lvl6pPr marL="457200" algn="l" defTabSz="457200" rtl="0" fontAlgn="base">
        <a:spcBef>
          <a:spcPct val="0"/>
        </a:spcBef>
        <a:spcAft>
          <a:spcPct val="0"/>
        </a:spcAft>
        <a:defRPr sz="2000">
          <a:solidFill>
            <a:schemeClr val="bg1"/>
          </a:solidFill>
          <a:latin typeface="Verdana" pitchFamily="34" charset="0"/>
          <a:ea typeface="Verdana" pitchFamily="34" charset="0"/>
          <a:cs typeface="Verdana" pitchFamily="34" charset="0"/>
        </a:defRPr>
      </a:lvl6pPr>
      <a:lvl7pPr marL="914400" algn="l" defTabSz="457200" rtl="0" fontAlgn="base">
        <a:spcBef>
          <a:spcPct val="0"/>
        </a:spcBef>
        <a:spcAft>
          <a:spcPct val="0"/>
        </a:spcAft>
        <a:defRPr sz="2000">
          <a:solidFill>
            <a:schemeClr val="bg1"/>
          </a:solidFill>
          <a:latin typeface="Verdana" pitchFamily="34" charset="0"/>
          <a:ea typeface="Verdana" pitchFamily="34" charset="0"/>
          <a:cs typeface="Verdana" pitchFamily="34" charset="0"/>
        </a:defRPr>
      </a:lvl7pPr>
      <a:lvl8pPr marL="1371600" algn="l" defTabSz="457200" rtl="0" fontAlgn="base">
        <a:spcBef>
          <a:spcPct val="0"/>
        </a:spcBef>
        <a:spcAft>
          <a:spcPct val="0"/>
        </a:spcAft>
        <a:defRPr sz="2000">
          <a:solidFill>
            <a:schemeClr val="bg1"/>
          </a:solidFill>
          <a:latin typeface="Verdana" pitchFamily="34" charset="0"/>
          <a:ea typeface="Verdana" pitchFamily="34" charset="0"/>
          <a:cs typeface="Verdana" pitchFamily="34" charset="0"/>
        </a:defRPr>
      </a:lvl8pPr>
      <a:lvl9pPr marL="1828800" algn="l" defTabSz="457200" rtl="0" fontAlgn="base">
        <a:spcBef>
          <a:spcPct val="0"/>
        </a:spcBef>
        <a:spcAft>
          <a:spcPct val="0"/>
        </a:spcAft>
        <a:defRPr sz="2000">
          <a:solidFill>
            <a:schemeClr val="bg1"/>
          </a:solidFill>
          <a:latin typeface="Verdana" pitchFamily="34" charset="0"/>
          <a:ea typeface="Verdana" pitchFamily="34" charset="0"/>
          <a:cs typeface="Verdana" pitchFamily="34" charset="0"/>
        </a:defRPr>
      </a:lvl9pPr>
    </p:titleStyle>
    <p:bodyStyle>
      <a:lvl1pPr marL="342900" indent="-342900" algn="l" defTabSz="457200" rtl="0" eaLnBrk="0" fontAlgn="base" hangingPunct="0">
        <a:spcBef>
          <a:spcPct val="20000"/>
        </a:spcBef>
        <a:spcAft>
          <a:spcPct val="0"/>
        </a:spcAft>
        <a:buFont typeface="Arial" charset="0"/>
        <a:buChar char="•"/>
        <a:defRPr kern="1200">
          <a:solidFill>
            <a:srgbClr val="092543"/>
          </a:solidFill>
          <a:latin typeface="Verdana"/>
          <a:ea typeface="Verdana" pitchFamily="34" charset="0"/>
          <a:cs typeface="Verdana"/>
        </a:defRPr>
      </a:lvl1pPr>
      <a:lvl2pPr marL="742950" indent="-285750" algn="l" defTabSz="457200" rtl="0" eaLnBrk="0" fontAlgn="base" hangingPunct="0">
        <a:spcBef>
          <a:spcPct val="20000"/>
        </a:spcBef>
        <a:spcAft>
          <a:spcPct val="0"/>
        </a:spcAft>
        <a:buFont typeface="Arial" charset="0"/>
        <a:buChar char="–"/>
        <a:defRPr sz="1400" kern="1200">
          <a:solidFill>
            <a:srgbClr val="092543"/>
          </a:solidFill>
          <a:latin typeface="Verdana"/>
          <a:ea typeface="Verdana" pitchFamily="34" charset="0"/>
          <a:cs typeface="Verdana"/>
        </a:defRPr>
      </a:lvl2pPr>
      <a:lvl3pPr marL="1143000" indent="-228600" algn="l" defTabSz="457200" rtl="0" eaLnBrk="0" fontAlgn="base" hangingPunct="0">
        <a:spcBef>
          <a:spcPct val="20000"/>
        </a:spcBef>
        <a:spcAft>
          <a:spcPct val="0"/>
        </a:spcAft>
        <a:buFont typeface="Arial" charset="0"/>
        <a:buChar char="•"/>
        <a:defRPr sz="1200" kern="1200">
          <a:solidFill>
            <a:srgbClr val="092543"/>
          </a:solidFill>
          <a:latin typeface="Verdana"/>
          <a:ea typeface="Verdana" pitchFamily="34" charset="0"/>
          <a:cs typeface="Verdana"/>
        </a:defRPr>
      </a:lvl3pPr>
      <a:lvl4pPr marL="1600200" indent="-228600" algn="l" defTabSz="457200" rtl="0" eaLnBrk="0" fontAlgn="base" hangingPunct="0">
        <a:spcBef>
          <a:spcPct val="20000"/>
        </a:spcBef>
        <a:spcAft>
          <a:spcPct val="0"/>
        </a:spcAft>
        <a:buFont typeface="Arial" charset="0"/>
        <a:buChar char="–"/>
        <a:defRPr sz="1000" kern="1200">
          <a:solidFill>
            <a:srgbClr val="092543"/>
          </a:solidFill>
          <a:latin typeface="Verdana"/>
          <a:ea typeface="Verdana" pitchFamily="34" charset="0"/>
          <a:cs typeface="Verdana"/>
        </a:defRPr>
      </a:lvl4pPr>
      <a:lvl5pPr marL="2057400" indent="-228600" algn="l" defTabSz="457200" rtl="0" eaLnBrk="0" fontAlgn="base" hangingPunct="0">
        <a:spcBef>
          <a:spcPct val="20000"/>
        </a:spcBef>
        <a:spcAft>
          <a:spcPct val="0"/>
        </a:spcAft>
        <a:buFont typeface="Arial" charset="0"/>
        <a:buChar char="»"/>
        <a:defRPr sz="800" kern="1200">
          <a:solidFill>
            <a:srgbClr val="092543"/>
          </a:solidFill>
          <a:latin typeface="Verdana"/>
          <a:ea typeface="Verdana" pitchFamily="34"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ctrTitle"/>
          </p:nvPr>
        </p:nvSpPr>
        <p:spPr>
          <a:xfrm>
            <a:off x="685800" y="3048000"/>
            <a:ext cx="7772400" cy="777875"/>
          </a:xfrm>
        </p:spPr>
        <p:txBody>
          <a:bodyPr/>
          <a:lstStyle/>
          <a:p>
            <a:pPr eaLnBrk="1" hangingPunct="1"/>
            <a:r>
              <a:rPr lang="en-GB" smtClean="0">
                <a:latin typeface="Verdana" pitchFamily="34" charset="0"/>
              </a:rPr>
              <a:t>Investor Presentation</a:t>
            </a:r>
          </a:p>
        </p:txBody>
      </p:sp>
      <p:sp>
        <p:nvSpPr>
          <p:cNvPr id="15362" name="Subtitle 4"/>
          <p:cNvSpPr>
            <a:spLocks noGrp="1"/>
          </p:cNvSpPr>
          <p:nvPr>
            <p:ph type="subTitle" idx="1"/>
          </p:nvPr>
        </p:nvSpPr>
        <p:spPr>
          <a:xfrm>
            <a:off x="1371600" y="4140200"/>
            <a:ext cx="6400800" cy="1752600"/>
          </a:xfrm>
        </p:spPr>
        <p:txBody>
          <a:bodyPr/>
          <a:lstStyle/>
          <a:p>
            <a:pPr eaLnBrk="1" hangingPunct="1"/>
            <a:r>
              <a:rPr lang="en-GB" u="sng" smtClean="0">
                <a:solidFill>
                  <a:srgbClr val="898989"/>
                </a:solidFill>
                <a:latin typeface="Verdana" pitchFamily="34" charset="0"/>
              </a:rPr>
              <a:t>Nov 2011</a:t>
            </a:r>
          </a:p>
          <a:p>
            <a:pPr eaLnBrk="1" hangingPunct="1">
              <a:lnSpc>
                <a:spcPct val="110000"/>
              </a:lnSpc>
            </a:pPr>
            <a:r>
              <a:rPr lang="en-GB" smtClean="0">
                <a:solidFill>
                  <a:srgbClr val="898989"/>
                </a:solidFill>
                <a:latin typeface="Verdana" pitchFamily="34" charset="0"/>
              </a:rPr>
              <a:t>Mr </a:t>
            </a:r>
            <a:r>
              <a:rPr lang="en-US" altLang="zh-CN" smtClean="0">
                <a:solidFill>
                  <a:srgbClr val="898989"/>
                </a:solidFill>
                <a:latin typeface="Verdana" pitchFamily="34" charset="0"/>
                <a:ea typeface="宋体" pitchFamily="2" charset="-122"/>
              </a:rPr>
              <a:t>Weijun </a:t>
            </a:r>
            <a:r>
              <a:rPr lang="en-GB" smtClean="0">
                <a:solidFill>
                  <a:srgbClr val="898989"/>
                </a:solidFill>
                <a:latin typeface="Verdana" pitchFamily="34" charset="0"/>
              </a:rPr>
              <a:t>Yu</a:t>
            </a:r>
          </a:p>
          <a:p>
            <a:pPr eaLnBrk="1" hangingPunct="1">
              <a:lnSpc>
                <a:spcPct val="110000"/>
              </a:lnSpc>
            </a:pPr>
            <a:r>
              <a:rPr lang="en-GB" smtClean="0">
                <a:solidFill>
                  <a:srgbClr val="898989"/>
                </a:solidFill>
                <a:latin typeface="Verdana" pitchFamily="34" charset="0"/>
              </a:rPr>
              <a:t>Mr Zhaoxing Tang</a:t>
            </a:r>
          </a:p>
          <a:p>
            <a:pPr eaLnBrk="1" hangingPunct="1">
              <a:lnSpc>
                <a:spcPct val="110000"/>
              </a:lnSpc>
            </a:pPr>
            <a:r>
              <a:rPr lang="en-GB" smtClean="0">
                <a:solidFill>
                  <a:srgbClr val="898989"/>
                </a:solidFill>
                <a:latin typeface="Verdana" pitchFamily="34" charset="0"/>
              </a:rPr>
              <a:t>Mr Shiang-Peow Foo</a:t>
            </a:r>
          </a:p>
          <a:p>
            <a:pPr eaLnBrk="1" hangingPunct="1">
              <a:lnSpc>
                <a:spcPct val="110000"/>
              </a:lnSpc>
            </a:pPr>
            <a:r>
              <a:rPr lang="en-GB" smtClean="0">
                <a:solidFill>
                  <a:srgbClr val="898989"/>
                </a:solidFill>
                <a:latin typeface="Verdana" pitchFamily="34" charset="0"/>
              </a:rPr>
              <a:t>Mr Richard Bennett</a:t>
            </a:r>
          </a:p>
          <a:p>
            <a:pPr eaLnBrk="1" hangingPunct="1"/>
            <a:endParaRPr lang="en-GB" smtClean="0">
              <a:solidFill>
                <a:srgbClr val="898989"/>
              </a:solidFill>
              <a:latin typeface="Verdana" pitchFamily="34" charset="0"/>
            </a:endParaRPr>
          </a:p>
          <a:p>
            <a:pPr eaLnBrk="1" hangingPunct="1"/>
            <a:endParaRPr lang="en-GB" smtClean="0">
              <a:solidFill>
                <a:srgbClr val="898989"/>
              </a:solidFill>
              <a:latin typeface="Verdana" pitchFamily="34" charset="0"/>
            </a:endParaRPr>
          </a:p>
          <a:p>
            <a:pPr eaLnBrk="1" hangingPunct="1"/>
            <a:endParaRPr lang="en-GB" smtClean="0">
              <a:solidFill>
                <a:srgbClr val="898989"/>
              </a:solidFill>
              <a:latin typeface="Verdan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94F0E3FC-10C8-4E55-8228-BDE549254D22}" type="slidenum">
              <a:rPr lang="en-GB"/>
              <a:pPr>
                <a:defRPr/>
              </a:pPr>
              <a:t>10</a:t>
            </a:fld>
            <a:endParaRPr lang="en-GB"/>
          </a:p>
        </p:txBody>
      </p:sp>
      <p:sp>
        <p:nvSpPr>
          <p:cNvPr id="26625" name="Title 1"/>
          <p:cNvSpPr>
            <a:spLocks noGrp="1"/>
          </p:cNvSpPr>
          <p:nvPr>
            <p:ph type="title" idx="4294967295"/>
          </p:nvPr>
        </p:nvSpPr>
        <p:spPr/>
        <p:txBody>
          <a:bodyPr/>
          <a:lstStyle/>
          <a:p>
            <a:pPr eaLnBrk="1" hangingPunct="1"/>
            <a:r>
              <a:rPr lang="en-GB" smtClean="0">
                <a:latin typeface="Verdana" pitchFamily="34" charset="0"/>
              </a:rPr>
              <a:t>Business Model – </a:t>
            </a:r>
            <a:r>
              <a:rPr lang="en-GB" altLang="zh-CN" smtClean="0">
                <a:latin typeface="Verdana" pitchFamily="34" charset="0"/>
                <a:ea typeface="宋体" pitchFamily="2" charset="-122"/>
              </a:rPr>
              <a:t>EMC and Yeast Management</a:t>
            </a:r>
            <a:endParaRPr lang="en-GB" smtClean="0">
              <a:latin typeface="Verdana" pitchFamily="34" charset="0"/>
            </a:endParaRPr>
          </a:p>
        </p:txBody>
      </p:sp>
      <p:sp>
        <p:nvSpPr>
          <p:cNvPr id="26626"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36736042-9646-4270-A13E-423BFEFCECE4}" type="slidenum">
              <a:rPr lang="en-GB" sz="800">
                <a:solidFill>
                  <a:srgbClr val="1F7BD6"/>
                </a:solidFill>
                <a:latin typeface="Verdana" pitchFamily="34" charset="0"/>
              </a:rPr>
              <a:pPr algn="r"/>
              <a:t>10</a:t>
            </a:fld>
            <a:endParaRPr lang="en-GB" sz="800">
              <a:solidFill>
                <a:srgbClr val="1F7BD6"/>
              </a:solidFill>
              <a:latin typeface="Verdana" pitchFamily="34" charset="0"/>
            </a:endParaRPr>
          </a:p>
        </p:txBody>
      </p:sp>
      <p:sp>
        <p:nvSpPr>
          <p:cNvPr id="26627" name="TextBox 5"/>
          <p:cNvSpPr txBox="1">
            <a:spLocks noChangeArrowheads="1"/>
          </p:cNvSpPr>
          <p:nvPr/>
        </p:nvSpPr>
        <p:spPr bwMode="auto">
          <a:xfrm>
            <a:off x="355600" y="1146175"/>
            <a:ext cx="4913313" cy="4838700"/>
          </a:xfrm>
          <a:prstGeom prst="rect">
            <a:avLst/>
          </a:prstGeom>
          <a:noFill/>
          <a:ln w="9525">
            <a:noFill/>
            <a:miter lim="800000"/>
            <a:headEnd/>
            <a:tailEnd/>
          </a:ln>
        </p:spPr>
        <p:txBody>
          <a:bodyPr>
            <a:spAutoFit/>
          </a:bodyPr>
          <a:lstStyle/>
          <a:p>
            <a:pPr marL="304800" indent="-304800" algn="just" defTabSz="914400" eaLnBrk="0" hangingPunct="0">
              <a:buFont typeface="Arial" charset="0"/>
              <a:buAutoNum type="arabicPeriod"/>
            </a:pPr>
            <a:r>
              <a:rPr lang="en-US" altLang="zh-CN" sz="1200"/>
              <a:t>Deployment of capabilities to help customers create more value by reducing the energy consumption (“Energy Management Conservation” or “EMC”) and Yeast Management Services,</a:t>
            </a:r>
          </a:p>
          <a:p>
            <a:pPr marL="304800" indent="-304800" algn="just" defTabSz="914400" eaLnBrk="0" hangingPunct="0">
              <a:buFont typeface="Arial" charset="0"/>
              <a:buAutoNum type="arabicPeriod"/>
            </a:pPr>
            <a:endParaRPr lang="en-US" altLang="zh-CN" sz="1200"/>
          </a:p>
          <a:p>
            <a:pPr marL="304800" indent="-304800" algn="just" defTabSz="914400" eaLnBrk="0" hangingPunct="0">
              <a:buFont typeface="Arial" charset="0"/>
              <a:buAutoNum type="arabicPeriod"/>
            </a:pPr>
            <a:r>
              <a:rPr lang="en-US" altLang="zh-CN" sz="1200"/>
              <a:t>EMC</a:t>
            </a:r>
          </a:p>
          <a:p>
            <a:pPr marL="762000" lvl="1" indent="-304800" algn="just" defTabSz="914400" eaLnBrk="0" hangingPunct="0">
              <a:buFont typeface="Arial" charset="0"/>
              <a:buChar char="•"/>
            </a:pPr>
            <a:r>
              <a:rPr lang="en-US" altLang="zh-CN" sz="1200"/>
              <a:t>Modifying the customer’s existing equipment and/or installing ancillary equipment for the customer’s existing production infrastructure. Under the model, the Group bears the costs of modifying the customer’s existing equipment and installing ancillary equipment in return for a share of the customer's targeted net energy saving. </a:t>
            </a:r>
          </a:p>
          <a:p>
            <a:pPr marL="762000" lvl="1" indent="-304800" algn="just" defTabSz="914400" eaLnBrk="0" hangingPunct="0">
              <a:buFont typeface="Arial" charset="0"/>
              <a:buChar char="•"/>
            </a:pPr>
            <a:endParaRPr lang="en-US" altLang="zh-CN" sz="1200"/>
          </a:p>
          <a:p>
            <a:pPr marL="762000" lvl="1" indent="-304800" algn="just" defTabSz="914400" eaLnBrk="0" hangingPunct="0">
              <a:buFont typeface="Arial" charset="0"/>
              <a:buChar char="•"/>
            </a:pPr>
            <a:r>
              <a:rPr lang="en-US" altLang="zh-CN" sz="1200"/>
              <a:t>Completed project with Yichang Sanxia Limin Biochemical Ltd.  In 2009</a:t>
            </a:r>
          </a:p>
          <a:p>
            <a:pPr marL="1143000" lvl="2" indent="-228600" algn="just" defTabSz="914400" eaLnBrk="0" hangingPunct="0">
              <a:buFont typeface="Arial" charset="0"/>
              <a:buChar char="•"/>
            </a:pPr>
            <a:r>
              <a:rPr lang="en-US" altLang="zh-CN" sz="1200"/>
              <a:t>Costs of modifying RMB4 million</a:t>
            </a:r>
          </a:p>
          <a:p>
            <a:pPr marL="1143000" lvl="2" indent="-228600" algn="just" defTabSz="914400" eaLnBrk="0" hangingPunct="0">
              <a:buFont typeface="Arial" charset="0"/>
              <a:buChar char="•"/>
            </a:pPr>
            <a:r>
              <a:rPr lang="en-US" altLang="zh-CN" sz="1200"/>
              <a:t>RMB200,000 per months x 60 months</a:t>
            </a:r>
          </a:p>
          <a:p>
            <a:pPr marL="762000" lvl="1"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Yeast Management and Supply Services  </a:t>
            </a:r>
            <a:r>
              <a:rPr lang="en-US" altLang="zh-CN" sz="700" i="1">
                <a:solidFill>
                  <a:srgbClr val="FF0000"/>
                </a:solidFill>
              </a:rPr>
              <a:t>NEW BUSINESS INITIATIVE</a:t>
            </a:r>
          </a:p>
          <a:p>
            <a:pPr marL="762000" lvl="1" indent="-304800" algn="just" defTabSz="914400" eaLnBrk="0" hangingPunct="0">
              <a:buFontTx/>
              <a:buChar char="-"/>
            </a:pPr>
            <a:r>
              <a:rPr lang="en-US" altLang="zh-CN" sz="1200"/>
              <a:t>Yeast, format, handling, technical service and training to effectively and economically reach maximum production and profitability</a:t>
            </a:r>
          </a:p>
          <a:p>
            <a:pPr marL="762000" lvl="1" indent="-304800" algn="just" defTabSz="914400" eaLnBrk="0" hangingPunct="0">
              <a:buFontTx/>
              <a:buChar char="-"/>
            </a:pPr>
            <a:r>
              <a:rPr lang="en-US" altLang="zh-CN" sz="1200"/>
              <a:t>Supply “liquid yeast” onsite</a:t>
            </a:r>
          </a:p>
          <a:p>
            <a:pPr marL="304800" indent="-304800" algn="just" defTabSz="914400" eaLnBrk="0" hangingPunct="0">
              <a:buFontTx/>
              <a:buChar char="-"/>
            </a:pPr>
            <a:endParaRPr lang="en-US" altLang="zh-CN" sz="1200"/>
          </a:p>
          <a:p>
            <a:pPr marL="304800" indent="-304800" algn="just" defTabSz="914400" eaLnBrk="0" hangingPunct="0"/>
            <a:endParaRPr lang="en-US" altLang="zh-CN" sz="1200"/>
          </a:p>
          <a:p>
            <a:pPr marL="304800" indent="-304800" algn="just" defTabSz="914400" eaLnBrk="0" hangingPunct="0">
              <a:buFontTx/>
              <a:buChar char="-"/>
            </a:pPr>
            <a:endParaRPr lang="en-US" altLang="zh-CN" sz="1200"/>
          </a:p>
          <a:p>
            <a:pPr marL="304800" indent="-304800" algn="just" defTabSz="914400" eaLnBrk="0" hangingPunct="0">
              <a:buFontTx/>
              <a:buAutoNum type="arabicPeriod"/>
            </a:pPr>
            <a:endParaRPr lang="zh-CN" altLang="en-US" sz="1200"/>
          </a:p>
        </p:txBody>
      </p:sp>
      <p:pic>
        <p:nvPicPr>
          <p:cNvPr id="26628" name="Picture 5" descr="Yeast Photos"/>
          <p:cNvPicPr>
            <a:picLocks noChangeAspect="1" noChangeArrowheads="1"/>
          </p:cNvPicPr>
          <p:nvPr/>
        </p:nvPicPr>
        <p:blipFill>
          <a:blip r:embed="rId2"/>
          <a:srcRect/>
          <a:stretch>
            <a:fillRect/>
          </a:stretch>
        </p:blipFill>
        <p:spPr bwMode="auto">
          <a:xfrm>
            <a:off x="6354763" y="3924300"/>
            <a:ext cx="2003425" cy="1924050"/>
          </a:xfrm>
          <a:prstGeom prst="rect">
            <a:avLst/>
          </a:prstGeom>
          <a:noFill/>
          <a:ln w="9525">
            <a:noFill/>
            <a:miter lim="800000"/>
            <a:headEnd/>
            <a:tailEnd/>
          </a:ln>
        </p:spPr>
      </p:pic>
      <p:pic>
        <p:nvPicPr>
          <p:cNvPr id="26629" name="Picture 30"/>
          <p:cNvPicPr>
            <a:picLocks noChangeAspect="1" noChangeArrowheads="1"/>
          </p:cNvPicPr>
          <p:nvPr/>
        </p:nvPicPr>
        <p:blipFill>
          <a:blip r:embed="rId3"/>
          <a:srcRect/>
          <a:stretch>
            <a:fillRect/>
          </a:stretch>
        </p:blipFill>
        <p:spPr bwMode="auto">
          <a:xfrm>
            <a:off x="6297613" y="1241425"/>
            <a:ext cx="2060575" cy="2120900"/>
          </a:xfrm>
          <a:prstGeom prst="rect">
            <a:avLst/>
          </a:prstGeom>
          <a:noFill/>
          <a:ln w="9525" algn="ctr">
            <a:noFill/>
            <a:miter lim="800000"/>
            <a:headEnd/>
            <a:tailEnd/>
          </a:ln>
        </p:spPr>
      </p:pic>
      <p:sp>
        <p:nvSpPr>
          <p:cNvPr id="26630" name="Text Box 8"/>
          <p:cNvSpPr txBox="1">
            <a:spLocks noChangeArrowheads="1"/>
          </p:cNvSpPr>
          <p:nvPr/>
        </p:nvSpPr>
        <p:spPr bwMode="auto">
          <a:xfrm>
            <a:off x="6297613" y="3495675"/>
            <a:ext cx="2060575" cy="368300"/>
          </a:xfrm>
          <a:prstGeom prst="rect">
            <a:avLst/>
          </a:prstGeom>
          <a:noFill/>
          <a:ln w="9525">
            <a:noFill/>
            <a:miter lim="800000"/>
            <a:headEnd/>
            <a:tailEnd/>
          </a:ln>
        </p:spPr>
        <p:txBody>
          <a:bodyPr>
            <a:spAutoFit/>
          </a:bodyPr>
          <a:lstStyle/>
          <a:p>
            <a:pPr defTabSz="914400">
              <a:spcBef>
                <a:spcPct val="50000"/>
              </a:spcBef>
            </a:pPr>
            <a:r>
              <a:rPr lang="en-US" altLang="zh-CN" sz="600"/>
              <a:t>Facility added on to customer’s existing production facility to reduce the amount of steam consumption in ethanol production</a:t>
            </a:r>
          </a:p>
        </p:txBody>
      </p:sp>
      <p:sp>
        <p:nvSpPr>
          <p:cNvPr id="26631" name="Text Box 9"/>
          <p:cNvSpPr txBox="1">
            <a:spLocks noChangeArrowheads="1"/>
          </p:cNvSpPr>
          <p:nvPr/>
        </p:nvSpPr>
        <p:spPr bwMode="auto">
          <a:xfrm>
            <a:off x="6354763" y="6181725"/>
            <a:ext cx="2003425" cy="184150"/>
          </a:xfrm>
          <a:prstGeom prst="rect">
            <a:avLst/>
          </a:prstGeom>
          <a:noFill/>
          <a:ln w="9525">
            <a:noFill/>
            <a:miter lim="800000"/>
            <a:headEnd/>
            <a:tailEnd/>
          </a:ln>
        </p:spPr>
        <p:txBody>
          <a:bodyPr>
            <a:spAutoFit/>
          </a:bodyPr>
          <a:lstStyle/>
          <a:p>
            <a:pPr defTabSz="914400">
              <a:spcBef>
                <a:spcPct val="50000"/>
              </a:spcBef>
            </a:pPr>
            <a:r>
              <a:rPr lang="en-US" altLang="zh-CN" sz="600"/>
              <a:t>Image of Yeast</a:t>
            </a:r>
          </a:p>
        </p:txBody>
      </p:sp>
      <p:sp>
        <p:nvSpPr>
          <p:cNvPr id="26633" name="AutoShape 9"/>
          <p:cNvSpPr>
            <a:spLocks noChangeArrowheads="1"/>
          </p:cNvSpPr>
          <p:nvPr/>
        </p:nvSpPr>
        <p:spPr bwMode="auto">
          <a:xfrm>
            <a:off x="581025" y="5629275"/>
            <a:ext cx="5038725" cy="552450"/>
          </a:xfrm>
          <a:prstGeom prst="roundRect">
            <a:avLst>
              <a:gd name="adj" fmla="val 16667"/>
            </a:avLst>
          </a:prstGeom>
          <a:noFill/>
          <a:ln w="9525">
            <a:solidFill>
              <a:schemeClr val="tx1"/>
            </a:solidFill>
            <a:round/>
            <a:headEnd/>
            <a:tailEnd/>
          </a:ln>
          <a:effectLst/>
        </p:spPr>
        <p:txBody>
          <a:bodyPr wrap="none" anchor="ctr"/>
          <a:lstStyle/>
          <a:p>
            <a:pPr algn="ctr" defTabSz="914400"/>
            <a:r>
              <a:rPr lang="en-US" altLang="zh-CN" b="1" i="1">
                <a:effectLst>
                  <a:outerShdw blurRad="38100" dist="38100" dir="2700000" algn="tl">
                    <a:srgbClr val="C0C0C0"/>
                  </a:outerShdw>
                </a:effectLst>
              </a:rPr>
              <a:t>Recurring cash flow and high margins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7B66F03-A3B3-464A-A846-66005F478C13}" type="slidenum">
              <a:rPr lang="en-GB"/>
              <a:pPr>
                <a:defRPr/>
              </a:pPr>
              <a:t>11</a:t>
            </a:fld>
            <a:endParaRPr lang="en-GB"/>
          </a:p>
        </p:txBody>
      </p:sp>
      <p:sp>
        <p:nvSpPr>
          <p:cNvPr id="27649" name="Title 1"/>
          <p:cNvSpPr>
            <a:spLocks noGrp="1"/>
          </p:cNvSpPr>
          <p:nvPr>
            <p:ph type="title" idx="4294967295"/>
          </p:nvPr>
        </p:nvSpPr>
        <p:spPr/>
        <p:txBody>
          <a:bodyPr/>
          <a:lstStyle/>
          <a:p>
            <a:pPr eaLnBrk="1" hangingPunct="1"/>
            <a:r>
              <a:rPr lang="en-GB" smtClean="0">
                <a:latin typeface="Verdana" pitchFamily="34" charset="0"/>
              </a:rPr>
              <a:t>Business Model – </a:t>
            </a:r>
            <a:r>
              <a:rPr lang="en-GB" altLang="zh-CN" smtClean="0">
                <a:latin typeface="Verdana" pitchFamily="34" charset="0"/>
                <a:ea typeface="宋体" pitchFamily="2" charset="-122"/>
              </a:rPr>
              <a:t>Waste Management</a:t>
            </a:r>
            <a:endParaRPr lang="en-GB" smtClean="0">
              <a:latin typeface="Verdana" pitchFamily="34" charset="0"/>
            </a:endParaRPr>
          </a:p>
        </p:txBody>
      </p:sp>
      <p:sp>
        <p:nvSpPr>
          <p:cNvPr id="27650"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2042DBAF-5A29-4A46-A5FB-0DB7FA429D71}" type="slidenum">
              <a:rPr lang="en-GB" sz="800">
                <a:solidFill>
                  <a:srgbClr val="1F7BD6"/>
                </a:solidFill>
                <a:latin typeface="Verdana" pitchFamily="34" charset="0"/>
              </a:rPr>
              <a:pPr algn="r"/>
              <a:t>11</a:t>
            </a:fld>
            <a:endParaRPr lang="en-GB" sz="800">
              <a:solidFill>
                <a:srgbClr val="1F7BD6"/>
              </a:solidFill>
              <a:latin typeface="Verdana" pitchFamily="34" charset="0"/>
            </a:endParaRPr>
          </a:p>
        </p:txBody>
      </p:sp>
      <p:sp>
        <p:nvSpPr>
          <p:cNvPr id="27651" name="TextBox 5"/>
          <p:cNvSpPr txBox="1">
            <a:spLocks noChangeArrowheads="1"/>
          </p:cNvSpPr>
          <p:nvPr/>
        </p:nvSpPr>
        <p:spPr bwMode="auto">
          <a:xfrm>
            <a:off x="355600" y="1412875"/>
            <a:ext cx="4913313" cy="5203825"/>
          </a:xfrm>
          <a:prstGeom prst="rect">
            <a:avLst/>
          </a:prstGeom>
          <a:noFill/>
          <a:ln w="9525">
            <a:noFill/>
            <a:miter lim="800000"/>
            <a:headEnd/>
            <a:tailEnd/>
          </a:ln>
        </p:spPr>
        <p:txBody>
          <a:bodyPr>
            <a:spAutoFit/>
          </a:bodyPr>
          <a:lstStyle/>
          <a:p>
            <a:pPr marL="304800" indent="-304800" algn="just" defTabSz="914400" eaLnBrk="0" hangingPunct="0">
              <a:buFontTx/>
              <a:buAutoNum type="arabicPeriod"/>
            </a:pPr>
            <a:r>
              <a:rPr lang="en-US" altLang="zh-CN" sz="1200"/>
              <a:t>The Group helps customers to recover and treat waste water into biogas.</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Biogas refers to either a methane, hydrogen or carbon dioxide rich gas that is produced as organic matter breaks down.</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Plants can supply and sell clean biogas as fuel for civilian use to the local utility gas companies. </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 The Group specializes in the production of biogas through the treatment and anaerobic fermentation of waste by-products from the ethanol production process. </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Pilot projects:</a:t>
            </a:r>
          </a:p>
          <a:p>
            <a:pPr marL="304800" indent="-304800" algn="just" defTabSz="914400" eaLnBrk="0" hangingPunct="0"/>
            <a:endParaRPr lang="en-US" altLang="zh-CN" sz="1200"/>
          </a:p>
          <a:p>
            <a:pPr marL="762000" lvl="1" indent="-304800" algn="just" defTabSz="914400" eaLnBrk="0" hangingPunct="0">
              <a:buFontTx/>
              <a:buChar char="-"/>
            </a:pPr>
            <a:r>
              <a:rPr lang="en-US" altLang="zh-CN" sz="1200"/>
              <a:t>An agreement with Dongguan Xin’ao Gas Co. Ltd, to design and construct a bio-gas recovery and purifying plant at a beer brewery located in Dongguan China.</a:t>
            </a:r>
          </a:p>
          <a:p>
            <a:pPr marL="762000" lvl="1" indent="-304800" algn="just" defTabSz="914400" eaLnBrk="0" hangingPunct="0">
              <a:buFontTx/>
              <a:buChar char="-"/>
            </a:pPr>
            <a:endParaRPr lang="en-US" altLang="zh-CN" sz="1200"/>
          </a:p>
          <a:p>
            <a:pPr marL="762000" lvl="1" indent="-304800" algn="just" defTabSz="914400" eaLnBrk="0" hangingPunct="0">
              <a:buFontTx/>
              <a:buChar char="-"/>
            </a:pPr>
            <a:r>
              <a:rPr lang="en-US" altLang="zh-CN" sz="1200"/>
              <a:t>An agreement to design and build a bio-gas recovery and purifying plant at a beer brewery owned by Kingway Beer Group, located in Shenzhen China, with the intention that the purified biogas be sold to Shenzhen City Gas Group.</a:t>
            </a:r>
          </a:p>
          <a:p>
            <a:pPr marL="762000" lvl="1" indent="-304800" algn="just" defTabSz="914400" eaLnBrk="0" hangingPunct="0">
              <a:buFontTx/>
              <a:buChar char="-"/>
            </a:pPr>
            <a:endParaRPr lang="en-US" altLang="zh-CN" sz="1200"/>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endParaRPr lang="en-US" altLang="zh-CN" sz="1200"/>
          </a:p>
          <a:p>
            <a:pPr marL="304800" indent="-304800" algn="just" defTabSz="914400" eaLnBrk="0" hangingPunct="0"/>
            <a:endParaRPr lang="zh-CN" altLang="en-US" sz="1200"/>
          </a:p>
        </p:txBody>
      </p:sp>
      <p:pic>
        <p:nvPicPr>
          <p:cNvPr id="27652" name="Picture 18" descr="Bio-gas"/>
          <p:cNvPicPr>
            <a:picLocks noChangeAspect="1" noChangeArrowheads="1"/>
          </p:cNvPicPr>
          <p:nvPr/>
        </p:nvPicPr>
        <p:blipFill>
          <a:blip r:embed="rId2"/>
          <a:srcRect/>
          <a:stretch>
            <a:fillRect/>
          </a:stretch>
        </p:blipFill>
        <p:spPr bwMode="auto">
          <a:xfrm>
            <a:off x="6091238" y="1957388"/>
            <a:ext cx="2143125" cy="2143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46838C54-F6FC-4C5E-A0BA-2D05DDF4A931}" type="slidenum">
              <a:rPr lang="en-GB"/>
              <a:pPr>
                <a:defRPr/>
              </a:pPr>
              <a:t>12</a:t>
            </a:fld>
            <a:endParaRPr lang="en-GB"/>
          </a:p>
        </p:txBody>
      </p:sp>
      <p:sp>
        <p:nvSpPr>
          <p:cNvPr id="28673" name="Title 1"/>
          <p:cNvSpPr>
            <a:spLocks noGrp="1"/>
          </p:cNvSpPr>
          <p:nvPr>
            <p:ph type="title" idx="4294967295"/>
          </p:nvPr>
        </p:nvSpPr>
        <p:spPr/>
        <p:txBody>
          <a:bodyPr/>
          <a:lstStyle/>
          <a:p>
            <a:pPr eaLnBrk="1" hangingPunct="1"/>
            <a:r>
              <a:rPr lang="en-GB" smtClean="0">
                <a:latin typeface="Verdana" pitchFamily="34" charset="0"/>
              </a:rPr>
              <a:t>Business Model – </a:t>
            </a:r>
            <a:r>
              <a:rPr lang="en-GB" altLang="zh-CN" smtClean="0">
                <a:latin typeface="Verdana" pitchFamily="34" charset="0"/>
                <a:ea typeface="宋体" pitchFamily="2" charset="-122"/>
              </a:rPr>
              <a:t>Investments</a:t>
            </a:r>
            <a:endParaRPr lang="en-GB" smtClean="0">
              <a:latin typeface="Verdana" pitchFamily="34" charset="0"/>
            </a:endParaRPr>
          </a:p>
        </p:txBody>
      </p:sp>
      <p:sp>
        <p:nvSpPr>
          <p:cNvPr id="28674"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FE1ADE67-09BD-40E3-B614-7DC2FBD0CAFA}" type="slidenum">
              <a:rPr lang="en-GB" sz="800">
                <a:solidFill>
                  <a:srgbClr val="1F7BD6"/>
                </a:solidFill>
                <a:latin typeface="Verdana" pitchFamily="34" charset="0"/>
              </a:rPr>
              <a:pPr algn="r"/>
              <a:t>12</a:t>
            </a:fld>
            <a:endParaRPr lang="en-GB" sz="800">
              <a:solidFill>
                <a:srgbClr val="1F7BD6"/>
              </a:solidFill>
              <a:latin typeface="Verdana" pitchFamily="34" charset="0"/>
            </a:endParaRPr>
          </a:p>
        </p:txBody>
      </p:sp>
      <p:sp>
        <p:nvSpPr>
          <p:cNvPr id="28675" name="Rectangle 13"/>
          <p:cNvSpPr>
            <a:spLocks noChangeArrowheads="1"/>
          </p:cNvSpPr>
          <p:nvPr/>
        </p:nvSpPr>
        <p:spPr bwMode="auto">
          <a:xfrm>
            <a:off x="466725" y="1400175"/>
            <a:ext cx="2228850" cy="3719513"/>
          </a:xfrm>
          <a:prstGeom prst="rect">
            <a:avLst/>
          </a:prstGeom>
          <a:solidFill>
            <a:schemeClr val="accent1"/>
          </a:solidFill>
          <a:ln w="9525">
            <a:solidFill>
              <a:schemeClr val="tx1"/>
            </a:solidFill>
            <a:miter lim="800000"/>
            <a:headEnd/>
            <a:tailEnd/>
          </a:ln>
        </p:spPr>
        <p:txBody>
          <a:bodyPr wrap="none" anchor="ctr"/>
          <a:lstStyle/>
          <a:p>
            <a:pPr algn="ctr" defTabSz="914400"/>
            <a:r>
              <a:rPr lang="en-US" altLang="zh-CN"/>
              <a:t>Research &amp;</a:t>
            </a:r>
          </a:p>
          <a:p>
            <a:pPr algn="ctr" defTabSz="914400"/>
            <a:r>
              <a:rPr lang="en-US" altLang="zh-CN"/>
              <a:t>Development</a:t>
            </a:r>
          </a:p>
        </p:txBody>
      </p:sp>
      <p:sp>
        <p:nvSpPr>
          <p:cNvPr id="28676" name="Text Box 15"/>
          <p:cNvSpPr txBox="1">
            <a:spLocks noChangeArrowheads="1"/>
          </p:cNvSpPr>
          <p:nvPr/>
        </p:nvSpPr>
        <p:spPr bwMode="auto">
          <a:xfrm>
            <a:off x="3009900" y="1400175"/>
            <a:ext cx="5553075" cy="3719513"/>
          </a:xfrm>
          <a:prstGeom prst="rect">
            <a:avLst/>
          </a:prstGeom>
          <a:noFill/>
          <a:ln w="9525">
            <a:solidFill>
              <a:schemeClr val="tx1"/>
            </a:solidFill>
            <a:miter lim="800000"/>
            <a:headEnd/>
            <a:tailEnd/>
          </a:ln>
        </p:spPr>
        <p:txBody>
          <a:bodyPr>
            <a:spAutoFit/>
          </a:bodyPr>
          <a:lstStyle/>
          <a:p>
            <a:pPr marL="304800" indent="-304800" defTabSz="914400">
              <a:spcBef>
                <a:spcPct val="50000"/>
              </a:spcBef>
              <a:buFontTx/>
              <a:buAutoNum type="arabicPeriod"/>
            </a:pPr>
            <a:r>
              <a:rPr lang="en-US" altLang="zh-CN" sz="1100"/>
              <a:t>Continue enhancement of production yields and reduction of energy consumption;</a:t>
            </a:r>
          </a:p>
          <a:p>
            <a:pPr marL="304800" indent="-304800" defTabSz="914400">
              <a:spcBef>
                <a:spcPct val="50000"/>
              </a:spcBef>
              <a:buFontTx/>
              <a:buAutoNum type="arabicPeriod"/>
            </a:pPr>
            <a:r>
              <a:rPr lang="en-US" altLang="zh-CN" sz="1100"/>
              <a:t>Developing and commercializing new sources of biofuel and biochemicals through internal research efforts and via joint collaborations with third parties</a:t>
            </a:r>
          </a:p>
          <a:p>
            <a:pPr marL="762000" lvl="1" indent="-304800" defTabSz="914400">
              <a:spcBef>
                <a:spcPct val="50000"/>
              </a:spcBef>
              <a:buFontTx/>
              <a:buAutoNum type="arabicPeriod"/>
            </a:pPr>
            <a:r>
              <a:rPr lang="en-US" altLang="zh-CN" sz="1100"/>
              <a:t>The Company has developed proprietary technology of producing bio-butanol using cellulosic materials (agricultural waste). This process allows us to efficiently capture all co- and by products (Acetone, Butanol and Ethanol [or commonly known as “ABE”], and biogases) produced during the process thereby maximizing the value extracts from inputs. At the moment, based on laboratory settings, our unit cost of bio-butanol is around RMB8,500 – RMB9,000 per ton versus the current market price of butunol of around RMB10,000 per ton. We are working towards reducing the unit production cost further to RMB7,500-8,000 per ton over the next 12 months.</a:t>
            </a:r>
          </a:p>
          <a:p>
            <a:pPr marL="762000" lvl="1" indent="-304800" defTabSz="914400">
              <a:spcBef>
                <a:spcPct val="50000"/>
              </a:spcBef>
              <a:buFontTx/>
              <a:buAutoNum type="arabicPeriod"/>
            </a:pPr>
            <a:r>
              <a:rPr lang="en-US" altLang="zh-CN" sz="1100"/>
              <a:t>Research collaborations with 	</a:t>
            </a:r>
            <a:endParaRPr lang="en-US" altLang="zh-CN" sz="1100" u="sng"/>
          </a:p>
          <a:p>
            <a:pPr marL="1219200" lvl="2" indent="-304800" defTabSz="914400">
              <a:spcBef>
                <a:spcPct val="50000"/>
              </a:spcBef>
              <a:buFontTx/>
              <a:buAutoNum type="arabicPeriod"/>
            </a:pPr>
            <a:r>
              <a:rPr lang="en-US" altLang="zh-CN" sz="1100"/>
              <a:t>Butylfuel LLC;</a:t>
            </a:r>
          </a:p>
          <a:p>
            <a:pPr marL="1219200" lvl="2" indent="-304800" defTabSz="914400">
              <a:spcBef>
                <a:spcPct val="50000"/>
              </a:spcBef>
              <a:buFontTx/>
              <a:buAutoNum type="arabicPeriod"/>
            </a:pPr>
            <a:r>
              <a:rPr lang="en-US" altLang="zh-CN" sz="1100"/>
              <a:t>Green Biologic Limited;</a:t>
            </a:r>
          </a:p>
          <a:p>
            <a:pPr marL="1219200" lvl="2" indent="-304800" defTabSz="914400">
              <a:spcBef>
                <a:spcPct val="50000"/>
              </a:spcBef>
              <a:buFontTx/>
              <a:buAutoNum type="arabicPeriod"/>
            </a:pPr>
            <a:r>
              <a:rPr lang="en-US" altLang="zh-CN" sz="1100"/>
              <a:t>Ji’nan University </a:t>
            </a:r>
          </a:p>
          <a:p>
            <a:pPr marL="762000" lvl="1" indent="-304800" defTabSz="914400">
              <a:spcBef>
                <a:spcPct val="50000"/>
              </a:spcBef>
              <a:buFontTx/>
              <a:buAutoNum type="arabicPeriod"/>
            </a:pPr>
            <a:endParaRPr lang="en-US" altLang="zh-CN" sz="1100"/>
          </a:p>
        </p:txBody>
      </p:sp>
      <p:sp>
        <p:nvSpPr>
          <p:cNvPr id="28677" name="Rectangle 18"/>
          <p:cNvSpPr>
            <a:spLocks noChangeArrowheads="1"/>
          </p:cNvSpPr>
          <p:nvPr/>
        </p:nvSpPr>
        <p:spPr bwMode="auto">
          <a:xfrm>
            <a:off x="466725" y="5338763"/>
            <a:ext cx="2228850" cy="482600"/>
          </a:xfrm>
          <a:prstGeom prst="rect">
            <a:avLst/>
          </a:prstGeom>
          <a:solidFill>
            <a:schemeClr val="accent1"/>
          </a:solidFill>
          <a:ln w="9525">
            <a:solidFill>
              <a:schemeClr val="tx1"/>
            </a:solidFill>
            <a:miter lim="800000"/>
            <a:headEnd/>
            <a:tailEnd/>
          </a:ln>
        </p:spPr>
        <p:txBody>
          <a:bodyPr wrap="none" anchor="ctr"/>
          <a:lstStyle/>
          <a:p>
            <a:pPr algn="ctr"/>
            <a:r>
              <a:rPr lang="en-US" altLang="zh-CN"/>
              <a:t>Joint Ventures &amp;</a:t>
            </a:r>
          </a:p>
          <a:p>
            <a:pPr algn="ctr"/>
            <a:r>
              <a:rPr lang="en-US" altLang="zh-CN"/>
              <a:t>Acquisitions</a:t>
            </a:r>
          </a:p>
        </p:txBody>
      </p:sp>
      <p:sp>
        <p:nvSpPr>
          <p:cNvPr id="28678" name="Text Box 19"/>
          <p:cNvSpPr txBox="1">
            <a:spLocks noChangeAspect="1" noChangeArrowheads="1"/>
          </p:cNvSpPr>
          <p:nvPr/>
        </p:nvSpPr>
        <p:spPr bwMode="auto">
          <a:xfrm>
            <a:off x="3009900" y="5338763"/>
            <a:ext cx="5553075" cy="522287"/>
          </a:xfrm>
          <a:prstGeom prst="rect">
            <a:avLst/>
          </a:prstGeom>
          <a:noFill/>
          <a:ln w="9525">
            <a:solidFill>
              <a:schemeClr val="tx1"/>
            </a:solidFill>
            <a:miter lim="800000"/>
            <a:headEnd/>
            <a:tailEnd/>
          </a:ln>
        </p:spPr>
        <p:txBody>
          <a:bodyPr>
            <a:spAutoFit/>
          </a:bodyPr>
          <a:lstStyle/>
          <a:p>
            <a:pPr marL="762000" lvl="1" indent="-304800" defTabSz="914400">
              <a:spcBef>
                <a:spcPct val="50000"/>
              </a:spcBef>
              <a:buFontTx/>
              <a:buAutoNum type="arabicPeriod"/>
            </a:pPr>
            <a:r>
              <a:rPr lang="en-US" altLang="zh-CN" sz="1100"/>
              <a:t>To form joint ventures to commercialize R&amp;D;</a:t>
            </a:r>
          </a:p>
          <a:p>
            <a:pPr marL="762000" lvl="1" indent="-304800" defTabSz="914400">
              <a:spcBef>
                <a:spcPct val="50000"/>
              </a:spcBef>
              <a:buFontTx/>
              <a:buAutoNum type="arabicPeriod"/>
            </a:pPr>
            <a:r>
              <a:rPr lang="en-US" altLang="zh-CN" sz="1100"/>
              <a:t>To acquire and transform undervalued plants into profitable bio-refineries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B4726DF-AFB7-4229-A577-C44BFDE40E1A}" type="slidenum">
              <a:rPr lang="en-GB"/>
              <a:pPr>
                <a:defRPr/>
              </a:pPr>
              <a:t>13</a:t>
            </a:fld>
            <a:endParaRPr lang="en-GB"/>
          </a:p>
        </p:txBody>
      </p:sp>
      <p:sp>
        <p:nvSpPr>
          <p:cNvPr id="36865" name="Rectangle 2"/>
          <p:cNvSpPr>
            <a:spLocks noGrp="1"/>
          </p:cNvSpPr>
          <p:nvPr>
            <p:ph type="title" idx="4294967295"/>
          </p:nvPr>
        </p:nvSpPr>
        <p:spPr/>
        <p:txBody>
          <a:bodyPr/>
          <a:lstStyle/>
          <a:p>
            <a:r>
              <a:rPr lang="en-US" altLang="zh-CN" smtClean="0">
                <a:latin typeface="Verdana" pitchFamily="34" charset="0"/>
                <a:ea typeface="宋体" pitchFamily="2" charset="-122"/>
              </a:rPr>
              <a:t>Growth Strategy</a:t>
            </a:r>
          </a:p>
        </p:txBody>
      </p:sp>
      <p:sp>
        <p:nvSpPr>
          <p:cNvPr id="36866" name="Rectangle 3"/>
          <p:cNvSpPr>
            <a:spLocks noChangeArrowheads="1"/>
          </p:cNvSpPr>
          <p:nvPr/>
        </p:nvSpPr>
        <p:spPr bwMode="auto">
          <a:xfrm>
            <a:off x="323850" y="1220788"/>
            <a:ext cx="8424863" cy="5160962"/>
          </a:xfrm>
          <a:prstGeom prst="rect">
            <a:avLst/>
          </a:prstGeom>
          <a:noFill/>
          <a:ln w="9525">
            <a:noFill/>
            <a:miter lim="800000"/>
            <a:headEnd/>
            <a:tailEnd/>
          </a:ln>
        </p:spPr>
        <p:txBody>
          <a:bodyPr/>
          <a:lstStyle/>
          <a:p>
            <a:pPr marL="342900" indent="-342900" algn="just" defTabSz="914400">
              <a:lnSpc>
                <a:spcPct val="80000"/>
              </a:lnSpc>
              <a:spcBef>
                <a:spcPct val="90000"/>
              </a:spcBef>
              <a:buFont typeface="Arial" charset="0"/>
              <a:buNone/>
            </a:pPr>
            <a:endParaRPr lang="en-US" altLang="zh-CN" sz="1400">
              <a:solidFill>
                <a:srgbClr val="092543"/>
              </a:solidFill>
              <a:latin typeface="Verdana" pitchFamily="34" charset="0"/>
            </a:endParaRPr>
          </a:p>
          <a:p>
            <a:pPr marL="342900" indent="-342900" algn="just" defTabSz="914400">
              <a:lnSpc>
                <a:spcPct val="80000"/>
              </a:lnSpc>
              <a:spcBef>
                <a:spcPct val="90000"/>
              </a:spcBef>
              <a:buFont typeface="Arial" charset="0"/>
              <a:buAutoNum type="arabicPeriod"/>
            </a:pPr>
            <a:r>
              <a:rPr lang="en-US" altLang="zh-CN" sz="1400">
                <a:solidFill>
                  <a:srgbClr val="092543"/>
                </a:solidFill>
                <a:latin typeface="Verdana" pitchFamily="34" charset="0"/>
                <a:sym typeface="Symbol" pitchFamily="18" charset="2"/>
              </a:rPr>
              <a:t>Expand customer base and enlarge geographical market</a:t>
            </a:r>
            <a:r>
              <a:rPr lang="en-US" altLang="zh-CN" sz="1400">
                <a:solidFill>
                  <a:srgbClr val="092543"/>
                </a:solidFill>
                <a:latin typeface="Verdana" pitchFamily="34" charset="0"/>
              </a:rPr>
              <a:t>. </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Leverage its leading market position to expand its capability to capture and maintain its market share in the China bio-ethanol and bio-butanol market. </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Broaden its international presence by marketing its services globally, especially in Southeast Asia.</a:t>
            </a:r>
          </a:p>
          <a:p>
            <a:pPr marL="534988" lvl="1" indent="-266700" algn="just" defTabSz="914400">
              <a:lnSpc>
                <a:spcPct val="80000"/>
              </a:lnSpc>
              <a:spcBef>
                <a:spcPct val="90000"/>
              </a:spcBef>
              <a:buFont typeface="Arial" charset="0"/>
              <a:buNone/>
            </a:pPr>
            <a:endParaRPr lang="en-GB" sz="1000" i="1">
              <a:solidFill>
                <a:srgbClr val="092543"/>
              </a:solidFill>
              <a:latin typeface="Verdana" pitchFamily="34" charset="0"/>
            </a:endParaRPr>
          </a:p>
          <a:p>
            <a:pPr marL="342900" indent="-342900" algn="just" defTabSz="914400">
              <a:lnSpc>
                <a:spcPct val="80000"/>
              </a:lnSpc>
              <a:spcBef>
                <a:spcPct val="90000"/>
              </a:spcBef>
              <a:buFont typeface="Arial" charset="0"/>
              <a:buAutoNum type="arabicPeriod"/>
            </a:pPr>
            <a:r>
              <a:rPr lang="en-US" altLang="zh-CN" sz="1400">
                <a:solidFill>
                  <a:srgbClr val="092543"/>
                </a:solidFill>
                <a:latin typeface="Verdana" pitchFamily="34" charset="0"/>
                <a:sym typeface="Symbol" pitchFamily="18" charset="2"/>
              </a:rPr>
              <a:t>Expand EMC business and developing new complementary services such as Yeast Management</a:t>
            </a:r>
            <a:r>
              <a:rPr lang="en-US" altLang="zh-CN" sz="1400">
                <a:solidFill>
                  <a:srgbClr val="092543"/>
                </a:solidFill>
                <a:latin typeface="Verdana" pitchFamily="34" charset="0"/>
              </a:rPr>
              <a:t>. </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Expand its existing service offering by further developing its engineering capabilities.</a:t>
            </a:r>
          </a:p>
          <a:p>
            <a:pPr marL="342900" indent="-342900" algn="just" defTabSz="914400">
              <a:lnSpc>
                <a:spcPct val="80000"/>
              </a:lnSpc>
              <a:spcBef>
                <a:spcPct val="90000"/>
              </a:spcBef>
              <a:buFont typeface="Arial" charset="0"/>
              <a:buAutoNum type="arabicPeriod"/>
            </a:pPr>
            <a:r>
              <a:rPr lang="en-US" altLang="zh-CN" sz="1400">
                <a:solidFill>
                  <a:srgbClr val="092543"/>
                </a:solidFill>
                <a:latin typeface="Verdana" pitchFamily="34" charset="0"/>
                <a:sym typeface="Symbol" pitchFamily="18" charset="2"/>
              </a:rPr>
              <a:t>Develop and commercialize new sources of biofuel and bio-chemical through internal research efforts, and via joint collaborations with third parties</a:t>
            </a:r>
            <a:r>
              <a:rPr lang="en-GB" sz="1400">
                <a:solidFill>
                  <a:srgbClr val="092543"/>
                </a:solidFill>
                <a:latin typeface="Verdana" pitchFamily="34" charset="0"/>
              </a:rPr>
              <a:t>.</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Carry out further research and development in the areas of biofuel production. </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Develop new processes to maximise the extraction of ethanol and other biogases from cassava.</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To commercial cellulosic ABE production technology</a:t>
            </a:r>
          </a:p>
          <a:p>
            <a:pPr marL="342900" indent="-342900" algn="just" defTabSz="914400">
              <a:lnSpc>
                <a:spcPct val="80000"/>
              </a:lnSpc>
              <a:spcBef>
                <a:spcPct val="90000"/>
              </a:spcBef>
              <a:buFont typeface="Arial" charset="0"/>
              <a:buAutoNum type="arabicPeriod"/>
            </a:pPr>
            <a:r>
              <a:rPr lang="en-US" altLang="zh-CN" sz="1400">
                <a:solidFill>
                  <a:srgbClr val="092543"/>
                </a:solidFill>
                <a:latin typeface="Verdana" pitchFamily="34" charset="0"/>
                <a:sym typeface="Symbol" pitchFamily="18" charset="2"/>
              </a:rPr>
              <a:t>Achieve growth through acquisitions, joint ventures or strategic alliances</a:t>
            </a:r>
            <a:r>
              <a:rPr lang="en-GB" sz="1400">
                <a:solidFill>
                  <a:srgbClr val="092543"/>
                </a:solidFill>
                <a:latin typeface="Verdana" pitchFamily="34" charset="0"/>
              </a:rPr>
              <a:t>:</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Expand its capabilities and business through acquisitions, joint ventures or strategic alliances.</a:t>
            </a:r>
          </a:p>
          <a:p>
            <a:pPr marL="534988" lvl="1" indent="-266700" algn="just" defTabSz="914400">
              <a:lnSpc>
                <a:spcPct val="80000"/>
              </a:lnSpc>
              <a:spcBef>
                <a:spcPct val="90000"/>
              </a:spcBef>
              <a:buFont typeface="Arial" charset="0"/>
              <a:buChar char="–"/>
            </a:pPr>
            <a:r>
              <a:rPr lang="en-GB" sz="1000" i="1">
                <a:solidFill>
                  <a:srgbClr val="092543"/>
                </a:solidFill>
                <a:latin typeface="Verdana" pitchFamily="34" charset="0"/>
              </a:rPr>
              <a:t>Explore opportunities to acquire other operations which are also involved in similar industries.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E9E555BA-E604-404B-9896-5539B9C94815}" type="slidenum">
              <a:rPr lang="en-GB"/>
              <a:pPr>
                <a:defRPr/>
              </a:pPr>
              <a:t>14</a:t>
            </a:fld>
            <a:endParaRPr lang="en-GB"/>
          </a:p>
        </p:txBody>
      </p:sp>
      <p:sp>
        <p:nvSpPr>
          <p:cNvPr id="32769" name="Rectangle 2"/>
          <p:cNvSpPr>
            <a:spLocks noGrp="1"/>
          </p:cNvSpPr>
          <p:nvPr>
            <p:ph type="title" idx="4294967295"/>
          </p:nvPr>
        </p:nvSpPr>
        <p:spPr/>
        <p:txBody>
          <a:bodyPr/>
          <a:lstStyle/>
          <a:p>
            <a:r>
              <a:rPr lang="en-US" altLang="zh-CN" smtClean="0">
                <a:latin typeface="Verdana" pitchFamily="34" charset="0"/>
                <a:ea typeface="宋体" pitchFamily="2" charset="-122"/>
              </a:rPr>
              <a:t>Group Financial Snapshot</a:t>
            </a:r>
          </a:p>
        </p:txBody>
      </p:sp>
      <p:graphicFrame>
        <p:nvGraphicFramePr>
          <p:cNvPr id="30308" name="Group 612"/>
          <p:cNvGraphicFramePr>
            <a:graphicFrameLocks noGrp="1"/>
          </p:cNvGraphicFramePr>
          <p:nvPr/>
        </p:nvGraphicFramePr>
        <p:xfrm>
          <a:off x="457200" y="1114425"/>
          <a:ext cx="8229600" cy="4724400"/>
        </p:xfrm>
        <a:graphic>
          <a:graphicData uri="http://schemas.openxmlformats.org/drawingml/2006/table">
            <a:tbl>
              <a:tblPr/>
              <a:tblGrid>
                <a:gridCol w="1579563"/>
                <a:gridCol w="1660525"/>
                <a:gridCol w="1663700"/>
                <a:gridCol w="1663700"/>
                <a:gridCol w="1662112"/>
              </a:tblGrid>
              <a:tr h="357188">
                <a:tc>
                  <a:txBody>
                    <a:bodyPr/>
                    <a:lstStyle/>
                    <a:p>
                      <a:pPr marL="0" marR="0" lvl="0" indent="0" algn="l" defTabSz="457200" rtl="0" eaLnBrk="1" fontAlgn="t"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chemeClr val="tx1"/>
                          </a:solidFill>
                          <a:effectLst/>
                          <a:latin typeface="Arial" charset="0"/>
                          <a:ea typeface="宋体" pitchFamily="2" charset="-122"/>
                          <a:cs typeface="Arial" charset="0"/>
                        </a:rPr>
                        <a:t> </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Year ended </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31 December 2007</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Year ended </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31 December 2008</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Year ended </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31 December 2009</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Year ended </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31 December 2010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Unaudited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r>
              <a:tr h="142875">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Revenue</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205,749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224,208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125,301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138,359</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25413">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Revenue Growth (%)</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0" i="1" u="none" strike="noStrike" cap="none" normalizeH="0" baseline="0" smtClean="0">
                          <a:ln>
                            <a:noFill/>
                          </a:ln>
                          <a:solidFill>
                            <a:schemeClr val="tx1"/>
                          </a:solidFill>
                          <a:effectLst/>
                          <a:latin typeface="Arial" charset="0"/>
                          <a:ea typeface="宋体" pitchFamily="2" charset="-122"/>
                          <a:cs typeface="Arial" charset="0"/>
                        </a:rPr>
                        <a:t>N/A</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9%</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-44%</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0" i="0" u="none" strike="noStrike" cap="none" normalizeH="0" baseline="0" smtClean="0">
                          <a:ln>
                            <a:noFill/>
                          </a:ln>
                          <a:solidFill>
                            <a:schemeClr val="tx1"/>
                          </a:solidFill>
                          <a:effectLst/>
                          <a:latin typeface="Arial" charset="0"/>
                          <a:ea typeface="宋体" pitchFamily="2" charset="-122"/>
                          <a:cs typeface="Arial" charset="0"/>
                        </a:rPr>
                        <a:t>10%</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42875">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Gross profit</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41,802</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42,080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31,520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40,228</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25413">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Gross Margin (%)</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20%</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19%</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25%</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0" u="none" strike="noStrike" cap="none" normalizeH="0" baseline="0" smtClean="0">
                          <a:ln>
                            <a:noFill/>
                          </a:ln>
                          <a:solidFill>
                            <a:schemeClr val="tx1"/>
                          </a:solidFill>
                          <a:effectLst/>
                          <a:latin typeface="Arial" charset="0"/>
                          <a:ea typeface="宋体" pitchFamily="2" charset="-122"/>
                          <a:cs typeface="Arial" charset="0"/>
                        </a:rPr>
                        <a:t>29%</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241300">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Other operating income</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1,079</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4,587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5,563</a:t>
                      </a:r>
                      <a:endParaRPr kumimoji="0" lang="en-US" altLang="zh-CN" sz="1000" b="1" i="0" u="none" strike="noStrike" cap="none" normalizeH="0" baseline="0" smtClean="0">
                        <a:ln>
                          <a:noFill/>
                        </a:ln>
                        <a:solidFill>
                          <a:schemeClr val="tx1"/>
                        </a:solidFill>
                        <a:effectLst/>
                        <a:latin typeface="Arial" charset="0"/>
                        <a:ea typeface="宋体" pitchFamily="2" charset="-122"/>
                        <a:cs typeface="Arial" charset="0"/>
                      </a:endParaRP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464</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223838">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Total Operating expenses</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(55,696)</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(52,834)</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(19,820)</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(17,030)</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60338">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Interest expenses</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(1,045)</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(9,622)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(2,837)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a:t>
                      </a:r>
                      <a:endParaRPr kumimoji="0" lang="en-GB" altLang="zh-CN" sz="10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52400">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Income tax expense</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(9)</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(8)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(2,508) </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(3,623)</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223838">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Profit/(loss)  for the financial year/period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(13,869)</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(15,797)</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11,918</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20,039</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25413">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GB" altLang="zh-CN" sz="800" b="0" i="1" u="none" strike="noStrike" cap="none" normalizeH="0" baseline="0" smtClean="0">
                          <a:ln>
                            <a:noFill/>
                          </a:ln>
                          <a:solidFill>
                            <a:schemeClr val="tx1"/>
                          </a:solidFill>
                          <a:effectLst/>
                          <a:latin typeface="Arial" charset="0"/>
                          <a:ea typeface="宋体" pitchFamily="2" charset="-122"/>
                          <a:cs typeface="Arial" charset="0"/>
                        </a:rPr>
                        <a:t>Net margin </a:t>
                      </a: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-7%</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-7%</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0" i="1" u="none" strike="noStrike" cap="none" normalizeH="0" baseline="0" smtClean="0">
                          <a:ln>
                            <a:noFill/>
                          </a:ln>
                          <a:solidFill>
                            <a:schemeClr val="tx1"/>
                          </a:solidFill>
                          <a:effectLst/>
                          <a:latin typeface="Arial" charset="0"/>
                          <a:ea typeface="宋体" pitchFamily="2" charset="-122"/>
                          <a:cs typeface="Arial" charset="0"/>
                        </a:rPr>
                        <a:t>10%</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0" i="0" u="none" strike="noStrike" cap="none" normalizeH="0" baseline="0" smtClean="0">
                          <a:ln>
                            <a:noFill/>
                          </a:ln>
                          <a:solidFill>
                            <a:schemeClr val="tx1"/>
                          </a:solidFill>
                          <a:effectLst/>
                          <a:latin typeface="Arial" charset="0"/>
                          <a:ea typeface="宋体" pitchFamily="2" charset="-122"/>
                          <a:cs typeface="Arial" charset="0"/>
                        </a:rPr>
                        <a:t>14%</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285750">
                <a:tc>
                  <a:txBody>
                    <a:bodyPr/>
                    <a:lstStyle/>
                    <a:p>
                      <a:pPr marL="0" marR="0" lvl="0" indent="0" algn="l" defTabSz="457200" rtl="0" eaLnBrk="1" fontAlgn="t"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chemeClr val="tx1"/>
                          </a:solidFill>
                          <a:effectLst/>
                          <a:latin typeface="Arial" charset="0"/>
                          <a:ea typeface="宋体" pitchFamily="2" charset="-122"/>
                          <a:cs typeface="Arial" charset="0"/>
                        </a:rPr>
                        <a:t> </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As at 31 December 2007</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As at 31 December 2008</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As at 31 December 2009</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As at 31 December 2009</a:t>
                      </a:r>
                    </a:p>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800" b="1" i="1" u="none" strike="noStrike" cap="none" normalizeH="0" baseline="0" smtClean="0">
                          <a:ln>
                            <a:noFill/>
                          </a:ln>
                          <a:solidFill>
                            <a:schemeClr val="bg1"/>
                          </a:solidFill>
                          <a:effectLst/>
                          <a:latin typeface="Arial" charset="0"/>
                          <a:ea typeface="宋体" pitchFamily="2" charset="-122"/>
                          <a:cs typeface="Arial" charset="0"/>
                        </a:rPr>
                        <a:t>RMB’000</a:t>
                      </a:r>
                    </a:p>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800" b="1" i="1" u="none" strike="noStrike" cap="none" normalizeH="0" baseline="0" smtClean="0">
                          <a:ln>
                            <a:noFill/>
                          </a:ln>
                          <a:solidFill>
                            <a:schemeClr val="bg1"/>
                          </a:solidFill>
                          <a:effectLst/>
                          <a:latin typeface="Arial" charset="0"/>
                          <a:ea typeface="宋体" pitchFamily="2" charset="-122"/>
                          <a:cs typeface="Arial" charset="0"/>
                        </a:rPr>
                        <a:t>Unaudited</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4486BC"/>
                    </a:solidFill>
                  </a:tcPr>
                </a:tc>
              </a:tr>
              <a:tr h="0">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Total Assets</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255,129</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127,298</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152,441</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b" latinLnBrk="0" hangingPunct="1">
                        <a:lnSpc>
                          <a:spcPct val="100000"/>
                        </a:lnSpc>
                        <a:spcBef>
                          <a:spcPct val="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176,049</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42875">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Total Liabilities</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252,180</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137,980</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156,703</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156,776</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r h="142875">
                <a:tc>
                  <a:txBody>
                    <a:bodyPr/>
                    <a:lstStyle/>
                    <a:p>
                      <a:pPr marL="0" marR="0" lvl="0" indent="0" algn="l" defTabSz="457200" rtl="0" eaLnBrk="1" fontAlgn="t" latinLnBrk="0" hangingPunct="1">
                        <a:lnSpc>
                          <a:spcPct val="100000"/>
                        </a:lnSpc>
                        <a:spcBef>
                          <a:spcPct val="20000"/>
                        </a:spcBef>
                        <a:spcAft>
                          <a:spcPct val="0"/>
                        </a:spcAft>
                        <a:buClrTx/>
                        <a:buSzTx/>
                        <a:buFontTx/>
                        <a:buNone/>
                        <a:tabLst/>
                      </a:pPr>
                      <a:r>
                        <a:rPr kumimoji="0" lang="en-US" altLang="zh-CN" sz="1000" b="1" i="0" u="none" strike="noStrike" cap="none" normalizeH="0" baseline="0" smtClean="0">
                          <a:ln>
                            <a:noFill/>
                          </a:ln>
                          <a:solidFill>
                            <a:schemeClr val="tx1"/>
                          </a:solidFill>
                          <a:effectLst/>
                          <a:latin typeface="Arial" charset="0"/>
                          <a:ea typeface="宋体" pitchFamily="2" charset="-122"/>
                          <a:cs typeface="Arial" charset="0"/>
                        </a:rPr>
                        <a:t>Net assets/(liabilities)</a:t>
                      </a:r>
                      <a:endParaRPr kumimoji="0" lang="en-US"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2,949</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(10,682)</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t" latinLnBrk="0" hangingPunct="1">
                        <a:lnSpc>
                          <a:spcPct val="100000"/>
                        </a:lnSpc>
                        <a:spcBef>
                          <a:spcPct val="2000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(4,262)</a:t>
                      </a:r>
                      <a:endParaRPr kumimoji="0" lang="en-GB" altLang="zh-CN" sz="1600" b="0" i="0" u="none" strike="noStrike" cap="none" normalizeH="0" baseline="0" smtClean="0">
                        <a:ln>
                          <a:noFill/>
                        </a:ln>
                        <a:solidFill>
                          <a:schemeClr val="tx1"/>
                        </a:solidFill>
                        <a:effectLst/>
                        <a:latin typeface="Arial" charset="0"/>
                        <a:ea typeface="宋体" pitchFamily="2" charset="-122"/>
                        <a:cs typeface="Arial" charset="0"/>
                      </a:endParaRP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c>
                  <a:txBody>
                    <a:bodyPr/>
                    <a:lstStyle/>
                    <a:p>
                      <a:pPr marL="0" marR="0" lvl="0" indent="0" algn="r" defTabSz="457200" rtl="0" eaLnBrk="1" fontAlgn="b" latinLnBrk="0" hangingPunct="1">
                        <a:lnSpc>
                          <a:spcPct val="100000"/>
                        </a:lnSpc>
                        <a:spcBef>
                          <a:spcPct val="0"/>
                        </a:spcBef>
                        <a:spcAft>
                          <a:spcPct val="0"/>
                        </a:spcAft>
                        <a:buClrTx/>
                        <a:buSzTx/>
                        <a:buFontTx/>
                        <a:buNone/>
                        <a:tabLst/>
                      </a:pPr>
                      <a:r>
                        <a:rPr kumimoji="0" lang="en-GB" altLang="zh-CN" sz="1000" b="1" i="0" u="none" strike="noStrike" cap="none" normalizeH="0" baseline="0" smtClean="0">
                          <a:ln>
                            <a:noFill/>
                          </a:ln>
                          <a:solidFill>
                            <a:schemeClr val="tx1"/>
                          </a:solidFill>
                          <a:effectLst/>
                          <a:latin typeface="Arial" charset="0"/>
                          <a:ea typeface="宋体" pitchFamily="2" charset="-122"/>
                          <a:cs typeface="Arial" charset="0"/>
                        </a:rPr>
                        <a:t>19,273</a:t>
                      </a:r>
                    </a:p>
                  </a:txBody>
                  <a:tcPr horzOverflow="overflow">
                    <a:lnL w="0" cap="flat" cmpd="sng" algn="ctr">
                      <a:solidFill>
                        <a:srgbClr val="FFFFFF"/>
                      </a:solidFill>
                      <a:prstDash val="solid"/>
                      <a:round/>
                      <a:headEnd type="none" w="med" len="med"/>
                      <a:tailEnd type="none" w="med" len="med"/>
                    </a:lnL>
                    <a:lnR w="0" cap="flat" cmpd="sng" algn="ctr">
                      <a:solidFill>
                        <a:srgbClr val="FFFFFF"/>
                      </a:solidFill>
                      <a:prstDash val="solid"/>
                      <a:round/>
                      <a:headEnd type="none" w="med" len="med"/>
                      <a:tailEnd type="none" w="med" len="med"/>
                    </a:lnR>
                    <a:lnT w="0" cap="flat" cmpd="sng" algn="ctr">
                      <a:solidFill>
                        <a:srgbClr val="FFFFFF"/>
                      </a:solidFill>
                      <a:prstDash val="solid"/>
                      <a:round/>
                      <a:headEnd type="none" w="med" len="med"/>
                      <a:tailEnd type="none" w="med" len="med"/>
                    </a:lnT>
                    <a:lnB w="0" cap="flat" cmpd="sng" algn="ctr">
                      <a:solidFill>
                        <a:srgbClr val="FFFFFF"/>
                      </a:solidFill>
                      <a:prstDash val="solid"/>
                      <a:round/>
                      <a:headEnd type="none" w="med" len="med"/>
                      <a:tailEnd type="none" w="med" len="med"/>
                    </a:lnB>
                    <a:lnTlToBr>
                      <a:noFill/>
                    </a:lnTlToBr>
                    <a:lnBlToTr>
                      <a:noFill/>
                    </a:lnBlToTr>
                    <a:solidFill>
                      <a:srgbClr val="EAEAEA"/>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64EC8DB-65C1-4815-BC12-193C3BDF3CE5}" type="slidenum">
              <a:rPr lang="en-GB"/>
              <a:pPr>
                <a:defRPr/>
              </a:pPr>
              <a:t>15</a:t>
            </a:fld>
            <a:endParaRPr lang="en-GB"/>
          </a:p>
        </p:txBody>
      </p:sp>
      <p:sp>
        <p:nvSpPr>
          <p:cNvPr id="33793" name="Rectangle 2"/>
          <p:cNvSpPr>
            <a:spLocks noGrp="1"/>
          </p:cNvSpPr>
          <p:nvPr>
            <p:ph type="title" idx="4294967295"/>
          </p:nvPr>
        </p:nvSpPr>
        <p:spPr/>
        <p:txBody>
          <a:bodyPr/>
          <a:lstStyle/>
          <a:p>
            <a:r>
              <a:rPr lang="en-US" altLang="zh-CN" smtClean="0">
                <a:latin typeface="Verdana" pitchFamily="34" charset="0"/>
                <a:ea typeface="宋体" pitchFamily="2" charset="-122"/>
              </a:rPr>
              <a:t>ZKTY - trading updates</a:t>
            </a:r>
          </a:p>
        </p:txBody>
      </p:sp>
      <p:graphicFrame>
        <p:nvGraphicFramePr>
          <p:cNvPr id="29783" name="Group 87"/>
          <p:cNvGraphicFramePr>
            <a:graphicFrameLocks noGrp="1"/>
          </p:cNvGraphicFramePr>
          <p:nvPr/>
        </p:nvGraphicFramePr>
        <p:xfrm>
          <a:off x="635000" y="1244600"/>
          <a:ext cx="8051800" cy="4329113"/>
        </p:xfrm>
        <a:graphic>
          <a:graphicData uri="http://schemas.openxmlformats.org/drawingml/2006/table">
            <a:tbl>
              <a:tblPr/>
              <a:tblGrid>
                <a:gridCol w="3390900"/>
                <a:gridCol w="1639888"/>
                <a:gridCol w="361950"/>
                <a:gridCol w="1544637"/>
                <a:gridCol w="1114425"/>
              </a:tblGrid>
              <a:tr h="361950">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r>
                        <a:rPr kumimoji="0" lang="en-US" altLang="zh-CN" sz="1200" b="0" i="0" u="none" strike="noStrike" cap="none" normalizeH="0" baseline="0" smtClean="0">
                          <a:ln>
                            <a:noFill/>
                          </a:ln>
                          <a:solidFill>
                            <a:srgbClr val="092543"/>
                          </a:solidFill>
                          <a:effectLst/>
                          <a:latin typeface="Verdana" pitchFamily="34" charset="0"/>
                          <a:ea typeface="宋体" pitchFamily="2" charset="-122"/>
                          <a:cs typeface="Arial" charset="0"/>
                        </a:rPr>
                        <a:t>(RMB)</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0" u="sng" strike="noStrike" cap="none" normalizeH="0" baseline="0" smtClean="0">
                          <a:ln>
                            <a:noFill/>
                          </a:ln>
                          <a:solidFill>
                            <a:schemeClr val="tx1"/>
                          </a:solidFill>
                          <a:effectLst/>
                          <a:latin typeface="Verdana" pitchFamily="34" charset="0"/>
                          <a:ea typeface="宋体" pitchFamily="2" charset="-122"/>
                          <a:cs typeface="Arial" charset="0"/>
                        </a:rPr>
                        <a:t>9 months ended 30 Sept 2010</a:t>
                      </a:r>
                      <a:endPar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0" u="sng" strike="noStrike" cap="none" normalizeH="0" baseline="0" smtClean="0">
                          <a:ln>
                            <a:noFill/>
                          </a:ln>
                          <a:solidFill>
                            <a:schemeClr val="tx1"/>
                          </a:solidFill>
                          <a:effectLst/>
                          <a:latin typeface="Verdana" pitchFamily="34" charset="0"/>
                          <a:ea typeface="宋体" pitchFamily="2" charset="-122"/>
                          <a:cs typeface="Arial" charset="0"/>
                        </a:rPr>
                        <a:t>9 months ended 30 Sept 2011</a:t>
                      </a:r>
                      <a:endPar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 change</a:t>
                      </a:r>
                    </a:p>
                  </a:txBody>
                  <a:tcPr anchor="ctr" horzOverflow="overflow">
                    <a:lnL>
                      <a:noFill/>
                    </a:lnL>
                    <a:lnR>
                      <a:noFill/>
                    </a:lnR>
                    <a:lnT>
                      <a:noFill/>
                    </a:lnT>
                    <a:lnB>
                      <a:noFill/>
                    </a:lnB>
                    <a:lnTlToBr>
                      <a:noFill/>
                    </a:lnTlToBr>
                    <a:lnBlToTr>
                      <a:noFill/>
                    </a:lnBlToTr>
                    <a:noFill/>
                  </a:tcPr>
                </a:tc>
              </a:tr>
              <a:tr h="239713">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r>
              <a:tr h="301625">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New contracts secured</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r>
                        <a:rPr kumimoji="0" lang="en-US" altLang="zh-CN" sz="1200" b="0" i="0" u="none" strike="noStrike" cap="none" normalizeH="0" baseline="0" smtClean="0">
                          <a:ln>
                            <a:noFill/>
                          </a:ln>
                          <a:solidFill>
                            <a:srgbClr val="092543"/>
                          </a:solidFill>
                          <a:effectLst/>
                          <a:latin typeface="Verdana" pitchFamily="34" charset="0"/>
                          <a:ea typeface="宋体" pitchFamily="2" charset="-122"/>
                          <a:cs typeface="Arial" charset="0"/>
                        </a:rPr>
                        <a:t>90 million</a:t>
                      </a:r>
                    </a:p>
                  </a:txBody>
                  <a:tcPr anchor="ctr" horzOverflow="overflow">
                    <a:lnL>
                      <a:noFill/>
                    </a:lnL>
                    <a:lnR>
                      <a:noFill/>
                    </a:lnR>
                    <a:lnT>
                      <a:noFill/>
                    </a:lnT>
                    <a:lnB>
                      <a:noFill/>
                    </a:lnB>
                    <a:lnTlToBr>
                      <a:noFill/>
                    </a:lnTlToBr>
                    <a:lnBlToTr>
                      <a:noFill/>
                    </a:lnBlToTr>
                    <a:solidFill>
                      <a:srgbClr val="FFFF99"/>
                    </a:solid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solidFill>
                      <a:srgbClr val="FFFF99"/>
                    </a:solid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r>
                        <a:rPr kumimoji="0" lang="en-US" altLang="zh-CN" sz="1200" b="0" i="0" u="none" strike="noStrike" cap="none" normalizeH="0" baseline="0" smtClean="0">
                          <a:ln>
                            <a:noFill/>
                          </a:ln>
                          <a:solidFill>
                            <a:srgbClr val="092543"/>
                          </a:solidFill>
                          <a:effectLst/>
                          <a:latin typeface="Verdana" pitchFamily="34" charset="0"/>
                          <a:ea typeface="宋体" pitchFamily="2" charset="-122"/>
                          <a:cs typeface="Arial" charset="0"/>
                        </a:rPr>
                        <a:t>180 million</a:t>
                      </a:r>
                    </a:p>
                  </a:txBody>
                  <a:tcPr anchor="ctr" horzOverflow="overflow">
                    <a:lnL>
                      <a:noFill/>
                    </a:lnL>
                    <a:lnR>
                      <a:noFill/>
                    </a:lnR>
                    <a:lnT>
                      <a:noFill/>
                    </a:lnT>
                    <a:lnB>
                      <a:noFill/>
                    </a:lnB>
                    <a:lnTlToBr>
                      <a:noFill/>
                    </a:lnTlToBr>
                    <a:lnBlToTr>
                      <a:noFill/>
                    </a:lnBlToTr>
                    <a:solidFill>
                      <a:srgbClr val="FFFF99"/>
                    </a:solid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r>
                        <a:rPr kumimoji="0" lang="en-US" altLang="zh-CN" sz="1200" b="0" i="0" u="none" strike="noStrike" cap="none" normalizeH="0" baseline="0" smtClean="0">
                          <a:ln>
                            <a:noFill/>
                          </a:ln>
                          <a:solidFill>
                            <a:srgbClr val="092543"/>
                          </a:solidFill>
                          <a:effectLst/>
                          <a:latin typeface="Verdana" pitchFamily="34" charset="0"/>
                          <a:ea typeface="宋体" pitchFamily="2" charset="-122"/>
                          <a:cs typeface="Arial" charset="0"/>
                        </a:rPr>
                        <a:t>100%</a:t>
                      </a:r>
                    </a:p>
                  </a:txBody>
                  <a:tcPr anchor="ctr" horzOverflow="overflow">
                    <a:lnL>
                      <a:noFill/>
                    </a:lnL>
                    <a:lnR>
                      <a:noFill/>
                    </a:lnR>
                    <a:lnT>
                      <a:noFill/>
                    </a:lnT>
                    <a:lnB>
                      <a:noFill/>
                    </a:lnB>
                    <a:lnTlToBr>
                      <a:noFill/>
                    </a:lnTlToBr>
                    <a:lnBlToTr>
                      <a:noFill/>
                    </a:lnBlToTr>
                    <a:noFill/>
                  </a:tcPr>
                </a:tc>
              </a:tr>
              <a:tr h="180975">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altLang="zh-CN"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Revenue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84,947,825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101,713,422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20%</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Cost of sales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60,862,019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80,200,964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32%</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Gross profit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24,085,806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21,512,458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-11%</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1"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Gross margins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28.4%</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1"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21.2%</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1"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Other operating income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660,822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4,221,872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539%</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Distribution costs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2,090,128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2,186,258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5%</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Administration expenses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6,340,856 </a:t>
                      </a:r>
                    </a:p>
                  </a:txBody>
                  <a:tcPr anchor="ctr" horzOverflow="overflow">
                    <a:lnL>
                      <a:noFill/>
                    </a:lnL>
                    <a:lnR>
                      <a:noFill/>
                    </a:lnR>
                    <a:lnT>
                      <a:noFill/>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5,718,519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-10%</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Other operating expenses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582,272 </a:t>
                      </a: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1,474,320 </a:t>
                      </a: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153%</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Profit from operations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15,733,374 </a:t>
                      </a:r>
                    </a:p>
                  </a:txBody>
                  <a:tcPr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16,355,234 </a:t>
                      </a:r>
                    </a:p>
                  </a:txBody>
                  <a:tcPr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4%</a:t>
                      </a: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Financial expenses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   </a:t>
                      </a: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820,721 </a:t>
                      </a: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1"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r>
              <a:tr h="274638">
                <a:tc>
                  <a:txBody>
                    <a:bodyPr/>
                    <a:lstStyle/>
                    <a:p>
                      <a:pPr marL="0" marR="0" lvl="0" indent="0" algn="l"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Profit before tax </a:t>
                      </a: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15,733,374 </a:t>
                      </a:r>
                    </a:p>
                  </a:txBody>
                  <a:tcPr anchor="ctr" horzOverflow="overflow">
                    <a:lnL>
                      <a:noFill/>
                    </a:lnL>
                    <a:lnR>
                      <a:noFill/>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zh-CN" altLang="en-US" sz="1200" b="0" i="0" u="none" strike="noStrike" cap="none" normalizeH="0" baseline="0" smtClean="0">
                        <a:ln>
                          <a:noFill/>
                        </a:ln>
                        <a:solidFill>
                          <a:srgbClr val="092543"/>
                        </a:solidFill>
                        <a:effectLst/>
                        <a:latin typeface="Verdana" pitchFamily="34" charset="0"/>
                        <a:ea typeface="宋体" pitchFamily="2" charset="-122"/>
                        <a:cs typeface="Arial"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zh-CN" altLang="en-US" sz="1200" b="0" i="0" u="none" strike="noStrike" cap="none" normalizeH="0" baseline="0" smtClean="0">
                          <a:ln>
                            <a:noFill/>
                          </a:ln>
                          <a:solidFill>
                            <a:schemeClr val="tx1"/>
                          </a:solidFill>
                          <a:effectLst/>
                          <a:latin typeface="Verdana" pitchFamily="34" charset="0"/>
                          <a:ea typeface="宋体" pitchFamily="2" charset="-122"/>
                          <a:cs typeface="Arial" charset="0"/>
                        </a:rPr>
                        <a:t>   </a:t>
                      </a:r>
                      <a:r>
                        <a:rPr kumimoji="0" lang="en-US" altLang="zh-CN" sz="1200" b="0" i="0" u="none" strike="noStrike" cap="none" normalizeH="0" baseline="0" smtClean="0">
                          <a:ln>
                            <a:noFill/>
                          </a:ln>
                          <a:solidFill>
                            <a:schemeClr val="tx1"/>
                          </a:solidFill>
                          <a:effectLst/>
                          <a:latin typeface="Verdana" pitchFamily="34" charset="0"/>
                          <a:ea typeface="宋体" pitchFamily="2" charset="-122"/>
                          <a:cs typeface="Arial" charset="0"/>
                        </a:rPr>
                        <a:t>15,534,514 </a:t>
                      </a:r>
                    </a:p>
                  </a:txBody>
                  <a:tcPr anchor="ctr" horzOverflow="overflow">
                    <a:lnL>
                      <a:noFill/>
                    </a:lnL>
                    <a:lnR>
                      <a:noFill/>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457200" rtl="0" eaLnBrk="1" fontAlgn="ctr" latinLnBrk="0" hangingPunct="1">
                        <a:lnSpc>
                          <a:spcPct val="100000"/>
                        </a:lnSpc>
                        <a:spcBef>
                          <a:spcPct val="0"/>
                        </a:spcBef>
                        <a:spcAft>
                          <a:spcPct val="0"/>
                        </a:spcAft>
                        <a:buClrTx/>
                        <a:buSzTx/>
                        <a:buFontTx/>
                        <a:buNone/>
                        <a:tabLst/>
                      </a:pPr>
                      <a:r>
                        <a:rPr kumimoji="0" lang="en-US" altLang="zh-CN" sz="1200" b="0" i="1" u="none" strike="noStrike" cap="none" normalizeH="0" baseline="0" smtClean="0">
                          <a:ln>
                            <a:noFill/>
                          </a:ln>
                          <a:solidFill>
                            <a:schemeClr val="tx1"/>
                          </a:solidFill>
                          <a:effectLst/>
                          <a:latin typeface="Verdana" pitchFamily="34" charset="0"/>
                          <a:ea typeface="宋体" pitchFamily="2" charset="-122"/>
                          <a:cs typeface="Arial" charset="0"/>
                        </a:rPr>
                        <a:t>-1%</a:t>
                      </a:r>
                    </a:p>
                  </a:txBody>
                  <a:tcPr anchor="ctr"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B10D72D3-691C-4897-9F42-94D9E4E693E5}" type="slidenum">
              <a:rPr lang="en-GB"/>
              <a:pPr>
                <a:defRPr/>
              </a:pPr>
              <a:t>16</a:t>
            </a:fld>
            <a:endParaRPr lang="en-GB"/>
          </a:p>
        </p:txBody>
      </p:sp>
      <p:sp>
        <p:nvSpPr>
          <p:cNvPr id="34817" name="Rectangle 2"/>
          <p:cNvSpPr>
            <a:spLocks noGrp="1"/>
          </p:cNvSpPr>
          <p:nvPr>
            <p:ph type="title" idx="4294967295"/>
          </p:nvPr>
        </p:nvSpPr>
        <p:spPr/>
        <p:txBody>
          <a:bodyPr/>
          <a:lstStyle/>
          <a:p>
            <a:r>
              <a:rPr lang="en-US" altLang="zh-CN" smtClean="0">
                <a:latin typeface="Verdana" pitchFamily="34" charset="0"/>
                <a:ea typeface="宋体" pitchFamily="2" charset="-122"/>
              </a:rPr>
              <a:t>Outlook and prospects</a:t>
            </a:r>
          </a:p>
        </p:txBody>
      </p:sp>
      <p:sp>
        <p:nvSpPr>
          <p:cNvPr id="34818" name="Rectangle 3"/>
          <p:cNvSpPr>
            <a:spLocks noGrp="1"/>
          </p:cNvSpPr>
          <p:nvPr>
            <p:ph type="body" idx="4294967295"/>
          </p:nvPr>
        </p:nvSpPr>
        <p:spPr/>
        <p:txBody>
          <a:bodyPr/>
          <a:lstStyle/>
          <a:p>
            <a:pPr>
              <a:lnSpc>
                <a:spcPct val="90000"/>
              </a:lnSpc>
            </a:pPr>
            <a:r>
              <a:rPr lang="en-US" altLang="zh-CN" smtClean="0">
                <a:latin typeface="Verdana" pitchFamily="34" charset="0"/>
                <a:ea typeface="宋体" pitchFamily="2" charset="-122"/>
              </a:rPr>
              <a:t>Technology and engineering solutions provider to Jilin Alcohol Industrial Co. Ltd (“JAIC”)</a:t>
            </a:r>
          </a:p>
          <a:p>
            <a:pPr>
              <a:lnSpc>
                <a:spcPct val="90000"/>
              </a:lnSpc>
              <a:buFont typeface="Arial" charset="0"/>
              <a:buNone/>
            </a:pPr>
            <a:endParaRPr lang="en-US" altLang="zh-CN" smtClean="0">
              <a:latin typeface="Verdana" pitchFamily="34" charset="0"/>
              <a:ea typeface="宋体" pitchFamily="2" charset="-122"/>
            </a:endParaRPr>
          </a:p>
          <a:p>
            <a:pPr lvl="1">
              <a:lnSpc>
                <a:spcPct val="90000"/>
              </a:lnSpc>
            </a:pPr>
            <a:r>
              <a:rPr lang="en-US" altLang="zh-CN" smtClean="0">
                <a:latin typeface="Verdana" pitchFamily="34" charset="0"/>
                <a:ea typeface="宋体" pitchFamily="2" charset="-122"/>
              </a:rPr>
              <a:t>A group with annual corn processing capacity of 2 million tons, annual ethanol production capacity of 600,000 tons, and management control over annual production capacity of 500,000 tons biofuel grade ethanol. </a:t>
            </a:r>
          </a:p>
          <a:p>
            <a:pPr lvl="1">
              <a:lnSpc>
                <a:spcPct val="90000"/>
              </a:lnSpc>
              <a:buFont typeface="Arial" charset="0"/>
              <a:buNone/>
            </a:pPr>
            <a:endParaRPr lang="en-US" altLang="zh-CN" smtClean="0">
              <a:latin typeface="Verdana" pitchFamily="34" charset="0"/>
              <a:ea typeface="宋体" pitchFamily="2" charset="-122"/>
            </a:endParaRPr>
          </a:p>
          <a:p>
            <a:pPr lvl="1">
              <a:lnSpc>
                <a:spcPct val="90000"/>
              </a:lnSpc>
            </a:pPr>
            <a:r>
              <a:rPr lang="en-US" altLang="zh-CN" smtClean="0">
                <a:latin typeface="Verdana" pitchFamily="34" charset="0"/>
                <a:ea typeface="宋体" pitchFamily="2" charset="-122"/>
              </a:rPr>
              <a:t>JAIC is targeting to increase the annual production of ethanol to 1,000,000 tons production capacity by 2012-2013.</a:t>
            </a:r>
          </a:p>
          <a:p>
            <a:pPr lvl="1">
              <a:lnSpc>
                <a:spcPct val="90000"/>
              </a:lnSpc>
              <a:buFont typeface="Arial" charset="0"/>
              <a:buNone/>
            </a:pPr>
            <a:endParaRPr lang="en-US" altLang="zh-CN" smtClean="0">
              <a:latin typeface="Verdana" pitchFamily="34" charset="0"/>
              <a:ea typeface="宋体" pitchFamily="2" charset="-122"/>
            </a:endParaRPr>
          </a:p>
          <a:p>
            <a:pPr lvl="1">
              <a:lnSpc>
                <a:spcPct val="90000"/>
              </a:lnSpc>
            </a:pPr>
            <a:r>
              <a:rPr lang="en-US" altLang="zh-CN" smtClean="0">
                <a:latin typeface="Verdana" pitchFamily="34" charset="0"/>
                <a:ea typeface="宋体" pitchFamily="2" charset="-122"/>
              </a:rPr>
              <a:t> ZKTY expects to </a:t>
            </a:r>
          </a:p>
          <a:p>
            <a:pPr lvl="2">
              <a:lnSpc>
                <a:spcPct val="90000"/>
              </a:lnSpc>
            </a:pPr>
            <a:r>
              <a:rPr lang="en-US" altLang="zh-CN" smtClean="0">
                <a:latin typeface="Verdana" pitchFamily="34" charset="0"/>
                <a:ea typeface="宋体" pitchFamily="2" charset="-122"/>
              </a:rPr>
              <a:t>generate recurring revenue stream from provision of high margins products and services in EMC, Yeast Formulation and Management and biogases;</a:t>
            </a:r>
          </a:p>
          <a:p>
            <a:pPr lvl="2">
              <a:lnSpc>
                <a:spcPct val="90000"/>
              </a:lnSpc>
            </a:pPr>
            <a:endParaRPr lang="en-US" altLang="zh-CN" smtClean="0">
              <a:latin typeface="Verdana" pitchFamily="34" charset="0"/>
              <a:ea typeface="宋体" pitchFamily="2" charset="-122"/>
            </a:endParaRPr>
          </a:p>
          <a:p>
            <a:pPr lvl="2">
              <a:lnSpc>
                <a:spcPct val="90000"/>
              </a:lnSpc>
            </a:pPr>
            <a:r>
              <a:rPr lang="en-US" altLang="zh-CN" smtClean="0">
                <a:latin typeface="Verdana" pitchFamily="34" charset="0"/>
                <a:ea typeface="宋体" pitchFamily="2" charset="-122"/>
              </a:rPr>
              <a:t>participate in the capital expenditure contracts to increase JAIC capacity (either by way of modification of existing facilities or construction of new facilities);</a:t>
            </a:r>
          </a:p>
          <a:p>
            <a:pPr lvl="2">
              <a:lnSpc>
                <a:spcPct val="90000"/>
              </a:lnSpc>
            </a:pPr>
            <a:endParaRPr lang="en-US" altLang="zh-CN" smtClean="0">
              <a:latin typeface="Verdana" pitchFamily="34" charset="0"/>
              <a:ea typeface="宋体" pitchFamily="2" charset="-122"/>
            </a:endParaRPr>
          </a:p>
          <a:p>
            <a:pPr lvl="2">
              <a:lnSpc>
                <a:spcPct val="90000"/>
              </a:lnSpc>
            </a:pPr>
            <a:r>
              <a:rPr lang="en-US" altLang="zh-CN" smtClean="0">
                <a:latin typeface="Verdana" pitchFamily="34" charset="0"/>
                <a:ea typeface="宋体" pitchFamily="2" charset="-122"/>
              </a:rPr>
              <a:t>be given a platform to collaborate on ZKTY's technology initiatives of producing ABE  using cellulosic materials; and </a:t>
            </a:r>
          </a:p>
          <a:p>
            <a:pPr lvl="2">
              <a:lnSpc>
                <a:spcPct val="90000"/>
              </a:lnSpc>
            </a:pPr>
            <a:endParaRPr lang="en-US" altLang="zh-CN" smtClean="0">
              <a:latin typeface="Verdana" pitchFamily="34" charset="0"/>
              <a:ea typeface="宋体" pitchFamily="2" charset="-122"/>
            </a:endParaRPr>
          </a:p>
          <a:p>
            <a:pPr lvl="2">
              <a:lnSpc>
                <a:spcPct val="90000"/>
              </a:lnSpc>
            </a:pPr>
            <a:r>
              <a:rPr lang="en-US" altLang="zh-CN" smtClean="0">
                <a:latin typeface="Verdana" pitchFamily="34" charset="0"/>
                <a:ea typeface="宋体" pitchFamily="2" charset="-122"/>
              </a:rPr>
              <a:t>be given a platform to demonstrate our integrated business model and our strength to scale up and duplicate our business elsewhere in China and around the world.</a:t>
            </a:r>
          </a:p>
          <a:p>
            <a:pPr>
              <a:lnSpc>
                <a:spcPct val="90000"/>
              </a:lnSpc>
              <a:buFont typeface="Arial" charset="0"/>
              <a:buNone/>
            </a:pPr>
            <a:endParaRPr lang="en-US" altLang="zh-CN" smtClean="0">
              <a:latin typeface="Verdana" pitchFamily="34" charset="0"/>
              <a:ea typeface="宋体" pitchFamily="2"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6AA0E55-C16B-44C5-87DB-663489848849}" type="slidenum">
              <a:rPr lang="en-GB"/>
              <a:pPr>
                <a:defRPr/>
              </a:pPr>
              <a:t>17</a:t>
            </a:fld>
            <a:endParaRPr lang="en-GB"/>
          </a:p>
        </p:txBody>
      </p:sp>
      <p:sp>
        <p:nvSpPr>
          <p:cNvPr id="31957" name="Rectangle 2"/>
          <p:cNvSpPr>
            <a:spLocks noGrp="1"/>
          </p:cNvSpPr>
          <p:nvPr>
            <p:ph type="title" idx="4294967295"/>
          </p:nvPr>
        </p:nvSpPr>
        <p:spPr/>
        <p:txBody>
          <a:bodyPr/>
          <a:lstStyle/>
          <a:p>
            <a:r>
              <a:rPr lang="en-US" altLang="zh-CN" smtClean="0">
                <a:latin typeface="Verdana" pitchFamily="34" charset="0"/>
                <a:ea typeface="宋体" pitchFamily="2" charset="-122"/>
              </a:rPr>
              <a:t>Outlook and prospects</a:t>
            </a:r>
          </a:p>
        </p:txBody>
      </p:sp>
      <p:sp>
        <p:nvSpPr>
          <p:cNvPr id="31958" name="Rectangle 3"/>
          <p:cNvSpPr>
            <a:spLocks noGrp="1"/>
          </p:cNvSpPr>
          <p:nvPr>
            <p:ph type="body" idx="4294967295"/>
          </p:nvPr>
        </p:nvSpPr>
        <p:spPr/>
        <p:txBody>
          <a:bodyPr/>
          <a:lstStyle/>
          <a:p>
            <a:pPr>
              <a:buFont typeface="Arial" charset="0"/>
              <a:buNone/>
            </a:pPr>
            <a:r>
              <a:rPr lang="en-US" altLang="zh-CN" smtClean="0">
                <a:latin typeface="Verdana" pitchFamily="34" charset="0"/>
                <a:ea typeface="宋体" pitchFamily="2" charset="-122"/>
              </a:rPr>
              <a:t>Major projects in negotiation</a:t>
            </a:r>
          </a:p>
          <a:p>
            <a:endParaRPr lang="en-US" altLang="zh-CN" smtClean="0">
              <a:latin typeface="Verdana" pitchFamily="34" charset="0"/>
              <a:ea typeface="宋体" pitchFamily="2" charset="-122"/>
            </a:endParaRPr>
          </a:p>
        </p:txBody>
      </p:sp>
      <p:graphicFrame>
        <p:nvGraphicFramePr>
          <p:cNvPr id="31956" name="Object 212"/>
          <p:cNvGraphicFramePr>
            <a:graphicFrameLocks noChangeAspect="1"/>
          </p:cNvGraphicFramePr>
          <p:nvPr/>
        </p:nvGraphicFramePr>
        <p:xfrm>
          <a:off x="609600" y="2011363"/>
          <a:ext cx="8077200" cy="3352800"/>
        </p:xfrm>
        <a:graphic>
          <a:graphicData uri="http://schemas.openxmlformats.org/presentationml/2006/ole">
            <p:oleObj spid="_x0000_s31956" name="Worksheet" r:id="rId3" imgW="9308528" imgH="3523324" progId="Excel.Sheet.8">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2A95F2F-6C80-42A9-80B4-F2DFE126610F}" type="slidenum">
              <a:rPr lang="en-GB"/>
              <a:pPr>
                <a:defRPr/>
              </a:pPr>
              <a:t>18</a:t>
            </a:fld>
            <a:endParaRPr lang="en-GB"/>
          </a:p>
        </p:txBody>
      </p:sp>
      <p:sp>
        <p:nvSpPr>
          <p:cNvPr id="37889" name="Rectangle 2"/>
          <p:cNvSpPr>
            <a:spLocks noGrp="1"/>
          </p:cNvSpPr>
          <p:nvPr>
            <p:ph type="title" idx="4294967295"/>
          </p:nvPr>
        </p:nvSpPr>
        <p:spPr/>
        <p:txBody>
          <a:bodyPr/>
          <a:lstStyle/>
          <a:p>
            <a:r>
              <a:rPr lang="en-US" altLang="zh-CN" smtClean="0">
                <a:latin typeface="Verdana" pitchFamily="34" charset="0"/>
                <a:ea typeface="宋体" pitchFamily="2" charset="-122"/>
              </a:rPr>
              <a:t>Business and Corporate Development Goals</a:t>
            </a:r>
          </a:p>
        </p:txBody>
      </p:sp>
      <p:sp>
        <p:nvSpPr>
          <p:cNvPr id="37890" name="Rectangle 3"/>
          <p:cNvSpPr>
            <a:spLocks noGrp="1"/>
          </p:cNvSpPr>
          <p:nvPr>
            <p:ph type="body" idx="4294967295"/>
          </p:nvPr>
        </p:nvSpPr>
        <p:spPr/>
        <p:txBody>
          <a:bodyPr/>
          <a:lstStyle/>
          <a:p>
            <a:pPr>
              <a:lnSpc>
                <a:spcPct val="90000"/>
              </a:lnSpc>
              <a:buFont typeface="Arial" charset="0"/>
              <a:buNone/>
            </a:pPr>
            <a:r>
              <a:rPr lang="en-US" altLang="zh-CN" sz="1600" b="1" u="sng" smtClean="0">
                <a:latin typeface="Verdana" pitchFamily="34" charset="0"/>
                <a:ea typeface="宋体" pitchFamily="2" charset="-122"/>
              </a:rPr>
              <a:t>Business</a:t>
            </a:r>
            <a:r>
              <a:rPr lang="en-US" altLang="zh-CN" sz="1600" smtClean="0">
                <a:latin typeface="Verdana" pitchFamily="34" charset="0"/>
                <a:ea typeface="宋体" pitchFamily="2" charset="-122"/>
              </a:rPr>
              <a:t> </a:t>
            </a:r>
          </a:p>
          <a:p>
            <a:pPr>
              <a:lnSpc>
                <a:spcPct val="90000"/>
              </a:lnSpc>
            </a:pPr>
            <a:endParaRPr lang="en-US" altLang="zh-CN" sz="1600" smtClean="0">
              <a:latin typeface="Verdana" pitchFamily="34" charset="0"/>
              <a:ea typeface="宋体" pitchFamily="2" charset="-122"/>
            </a:endParaRPr>
          </a:p>
          <a:p>
            <a:pPr>
              <a:lnSpc>
                <a:spcPct val="90000"/>
              </a:lnSpc>
            </a:pPr>
            <a:r>
              <a:rPr lang="en-US" altLang="zh-CN" sz="1600" smtClean="0">
                <a:latin typeface="Verdana" pitchFamily="34" charset="0"/>
                <a:ea typeface="宋体" pitchFamily="2" charset="-122"/>
              </a:rPr>
              <a:t>CAGR of no less than </a:t>
            </a:r>
            <a:r>
              <a:rPr lang="en-US" altLang="zh-CN" sz="1600" b="1" u="sng" smtClean="0">
                <a:latin typeface="Verdana" pitchFamily="34" charset="0"/>
                <a:ea typeface="宋体" pitchFamily="2" charset="-122"/>
              </a:rPr>
              <a:t>30</a:t>
            </a:r>
            <a:r>
              <a:rPr lang="en-US" altLang="zh-CN" sz="1600" smtClean="0">
                <a:latin typeface="Verdana" pitchFamily="34" charset="0"/>
                <a:ea typeface="宋体" pitchFamily="2" charset="-122"/>
              </a:rPr>
              <a:t>% annually in 2011 to 2013 </a:t>
            </a:r>
          </a:p>
          <a:p>
            <a:pPr>
              <a:lnSpc>
                <a:spcPct val="90000"/>
              </a:lnSpc>
            </a:pPr>
            <a:r>
              <a:rPr lang="en-US" altLang="zh-CN" sz="1600" smtClean="0">
                <a:latin typeface="Verdana" pitchFamily="34" charset="0"/>
                <a:ea typeface="宋体" pitchFamily="2" charset="-122"/>
              </a:rPr>
              <a:t>Continue focus on cash flow</a:t>
            </a:r>
          </a:p>
          <a:p>
            <a:pPr lvl="1">
              <a:lnSpc>
                <a:spcPct val="90000"/>
              </a:lnSpc>
            </a:pPr>
            <a:r>
              <a:rPr lang="en-US" altLang="zh-CN" sz="1200" smtClean="0">
                <a:latin typeface="Verdana" pitchFamily="34" charset="0"/>
                <a:ea typeface="宋体" pitchFamily="2" charset="-122"/>
              </a:rPr>
              <a:t>Cost control</a:t>
            </a:r>
          </a:p>
          <a:p>
            <a:pPr lvl="1">
              <a:lnSpc>
                <a:spcPct val="90000"/>
              </a:lnSpc>
            </a:pPr>
            <a:r>
              <a:rPr lang="en-US" altLang="zh-CN" sz="1200" smtClean="0">
                <a:latin typeface="Verdana" pitchFamily="34" charset="0"/>
                <a:ea typeface="宋体" pitchFamily="2" charset="-122"/>
              </a:rPr>
              <a:t>Sustainable and recurring income</a:t>
            </a:r>
          </a:p>
          <a:p>
            <a:pPr>
              <a:lnSpc>
                <a:spcPct val="90000"/>
              </a:lnSpc>
            </a:pPr>
            <a:r>
              <a:rPr lang="en-US" altLang="zh-CN" sz="1600" smtClean="0">
                <a:latin typeface="Verdana" pitchFamily="34" charset="0"/>
                <a:ea typeface="宋体" pitchFamily="2" charset="-122"/>
              </a:rPr>
              <a:t>Continue focus on R&amp;D</a:t>
            </a:r>
          </a:p>
          <a:p>
            <a:pPr>
              <a:lnSpc>
                <a:spcPct val="90000"/>
              </a:lnSpc>
            </a:pPr>
            <a:r>
              <a:rPr lang="en-US" altLang="zh-CN" sz="1600" smtClean="0">
                <a:latin typeface="Verdana" pitchFamily="34" charset="0"/>
                <a:ea typeface="宋体" pitchFamily="2" charset="-122"/>
              </a:rPr>
              <a:t>Mergers and Acquisitions</a:t>
            </a:r>
          </a:p>
          <a:p>
            <a:pPr>
              <a:lnSpc>
                <a:spcPct val="90000"/>
              </a:lnSpc>
            </a:pPr>
            <a:endParaRPr lang="en-US" altLang="zh-CN" sz="1600" smtClean="0">
              <a:latin typeface="Verdana" pitchFamily="34" charset="0"/>
              <a:ea typeface="宋体" pitchFamily="2" charset="-122"/>
            </a:endParaRPr>
          </a:p>
          <a:p>
            <a:pPr>
              <a:lnSpc>
                <a:spcPct val="90000"/>
              </a:lnSpc>
              <a:buFont typeface="Arial" charset="0"/>
              <a:buNone/>
            </a:pPr>
            <a:r>
              <a:rPr lang="en-US" altLang="zh-CN" sz="1600" b="1" u="sng" smtClean="0">
                <a:latin typeface="Verdana" pitchFamily="34" charset="0"/>
                <a:ea typeface="宋体" pitchFamily="2" charset="-122"/>
              </a:rPr>
              <a:t>Corporate</a:t>
            </a:r>
          </a:p>
          <a:p>
            <a:pPr>
              <a:lnSpc>
                <a:spcPct val="90000"/>
              </a:lnSpc>
              <a:buFont typeface="Arial" charset="0"/>
              <a:buNone/>
            </a:pPr>
            <a:r>
              <a:rPr lang="en-US" altLang="zh-CN" sz="1600" b="1" u="sng" smtClean="0">
                <a:latin typeface="Verdana" pitchFamily="34" charset="0"/>
                <a:ea typeface="宋体" pitchFamily="2" charset="-122"/>
              </a:rPr>
              <a:t> </a:t>
            </a:r>
          </a:p>
          <a:p>
            <a:pPr>
              <a:lnSpc>
                <a:spcPct val="90000"/>
              </a:lnSpc>
            </a:pPr>
            <a:r>
              <a:rPr lang="en-US" altLang="zh-CN" sz="1600" smtClean="0">
                <a:latin typeface="Verdana" pitchFamily="34" charset="0"/>
                <a:ea typeface="宋体" pitchFamily="2" charset="-122"/>
              </a:rPr>
              <a:t>Raise Company profile and presence internationally</a:t>
            </a:r>
          </a:p>
          <a:p>
            <a:pPr>
              <a:lnSpc>
                <a:spcPct val="90000"/>
              </a:lnSpc>
            </a:pPr>
            <a:r>
              <a:rPr lang="en-US" altLang="zh-CN" sz="1600" smtClean="0">
                <a:latin typeface="Verdana" pitchFamily="34" charset="0"/>
                <a:ea typeface="宋体" pitchFamily="2" charset="-122"/>
              </a:rPr>
              <a:t>Improve IR</a:t>
            </a:r>
          </a:p>
          <a:p>
            <a:pPr>
              <a:lnSpc>
                <a:spcPct val="90000"/>
              </a:lnSpc>
            </a:pPr>
            <a:r>
              <a:rPr lang="en-US" altLang="zh-CN" sz="1600" smtClean="0">
                <a:latin typeface="Verdana" pitchFamily="34" charset="0"/>
                <a:ea typeface="宋体" pitchFamily="2" charset="-122"/>
              </a:rPr>
              <a:t>Increase and broaden shareholders base, especially institutional investors</a:t>
            </a:r>
          </a:p>
          <a:p>
            <a:pPr>
              <a:lnSpc>
                <a:spcPct val="90000"/>
              </a:lnSpc>
            </a:pPr>
            <a:endParaRPr lang="en-US" altLang="zh-CN" sz="1600" smtClean="0">
              <a:latin typeface="Verdana" pitchFamily="34" charset="0"/>
              <a:ea typeface="宋体" pitchFamily="2" charset="-122"/>
            </a:endParaRPr>
          </a:p>
          <a:p>
            <a:pPr>
              <a:lnSpc>
                <a:spcPct val="90000"/>
              </a:lnSpc>
            </a:pPr>
            <a:endParaRPr lang="en-US" altLang="zh-CN" sz="1600" smtClean="0">
              <a:latin typeface="Verdana" pitchFamily="34" charset="0"/>
              <a:ea typeface="宋体" pitchFamily="2" charset="-122"/>
            </a:endParaRPr>
          </a:p>
          <a:p>
            <a:pPr>
              <a:lnSpc>
                <a:spcPct val="90000"/>
              </a:lnSpc>
              <a:buFont typeface="Arial" charset="0"/>
              <a:buNone/>
            </a:pPr>
            <a:r>
              <a:rPr lang="en-US" altLang="zh-CN" sz="1600" smtClean="0">
                <a:latin typeface="Verdana" pitchFamily="34" charset="0"/>
                <a:ea typeface="宋体" pitchFamily="2" charset="-122"/>
              </a:rPr>
              <a:t>	</a:t>
            </a:r>
            <a:endParaRPr lang="en-US" altLang="zh-CN" sz="1600" u="sng" smtClean="0">
              <a:latin typeface="Verdana" pitchFamily="34" charset="0"/>
              <a:ea typeface="宋体" pitchFamily="2"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pPr>
              <a:defRPr/>
            </a:pPr>
            <a:fld id="{C4A040CE-3856-49E8-9C8E-4E63CB02BC18}" type="slidenum">
              <a:rPr lang="en-GB"/>
              <a:pPr>
                <a:defRPr/>
              </a:pPr>
              <a:t>19</a:t>
            </a:fld>
            <a:endParaRPr lang="en-GB"/>
          </a:p>
        </p:txBody>
      </p:sp>
      <p:sp>
        <p:nvSpPr>
          <p:cNvPr id="38913" name="Title 1"/>
          <p:cNvSpPr>
            <a:spLocks noGrp="1"/>
          </p:cNvSpPr>
          <p:nvPr>
            <p:ph type="title"/>
          </p:nvPr>
        </p:nvSpPr>
        <p:spPr/>
        <p:txBody>
          <a:bodyPr/>
          <a:lstStyle/>
          <a:p>
            <a:pPr eaLnBrk="1" hangingPunct="1"/>
            <a:r>
              <a:rPr lang="en-GB" smtClean="0">
                <a:latin typeface="Verdana" pitchFamily="34" charset="0"/>
              </a:rPr>
              <a:t>Summary</a:t>
            </a:r>
          </a:p>
        </p:txBody>
      </p:sp>
      <p:sp>
        <p:nvSpPr>
          <p:cNvPr id="38914" name="Slide Number Placeholder 4"/>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54D5DB54-EB90-4382-9719-05466EFA9A54}" type="slidenum">
              <a:rPr lang="en-GB" sz="800">
                <a:solidFill>
                  <a:srgbClr val="1F7BD6"/>
                </a:solidFill>
                <a:latin typeface="Verdana" pitchFamily="34" charset="0"/>
              </a:rPr>
              <a:pPr algn="r"/>
              <a:t>19</a:t>
            </a:fld>
            <a:endParaRPr lang="en-GB" sz="800">
              <a:solidFill>
                <a:srgbClr val="1F7BD6"/>
              </a:solidFill>
              <a:latin typeface="Verdana" pitchFamily="34" charset="0"/>
            </a:endParaRPr>
          </a:p>
        </p:txBody>
      </p:sp>
      <p:sp>
        <p:nvSpPr>
          <p:cNvPr id="38915" name="AutoShape 4"/>
          <p:cNvSpPr>
            <a:spLocks noChangeArrowheads="1"/>
          </p:cNvSpPr>
          <p:nvPr/>
        </p:nvSpPr>
        <p:spPr bwMode="auto">
          <a:xfrm>
            <a:off x="749300" y="1482725"/>
            <a:ext cx="7518400" cy="825500"/>
          </a:xfrm>
          <a:prstGeom prst="roundRect">
            <a:avLst>
              <a:gd name="adj" fmla="val 16667"/>
            </a:avLst>
          </a:prstGeom>
          <a:solidFill>
            <a:srgbClr val="99CCFF"/>
          </a:solidFill>
          <a:ln w="9525">
            <a:solidFill>
              <a:schemeClr val="tx1"/>
            </a:solidFill>
            <a:round/>
            <a:headEnd/>
            <a:tailEnd/>
          </a:ln>
        </p:spPr>
        <p:txBody>
          <a:bodyPr wrap="none" anchor="ctr"/>
          <a:lstStyle/>
          <a:p>
            <a:pPr algn="ctr" defTabSz="914400"/>
            <a:r>
              <a:rPr lang="en-US" altLang="zh-CN"/>
              <a:t>Excellent industry growth prospects</a:t>
            </a:r>
          </a:p>
        </p:txBody>
      </p:sp>
      <p:sp>
        <p:nvSpPr>
          <p:cNvPr id="38916" name="AutoShape 5"/>
          <p:cNvSpPr>
            <a:spLocks noChangeArrowheads="1"/>
          </p:cNvSpPr>
          <p:nvPr/>
        </p:nvSpPr>
        <p:spPr bwMode="auto">
          <a:xfrm>
            <a:off x="749300" y="3260725"/>
            <a:ext cx="7518400" cy="825500"/>
          </a:xfrm>
          <a:prstGeom prst="roundRect">
            <a:avLst>
              <a:gd name="adj" fmla="val 16667"/>
            </a:avLst>
          </a:prstGeom>
          <a:solidFill>
            <a:srgbClr val="99CCFF"/>
          </a:solidFill>
          <a:ln w="9525">
            <a:solidFill>
              <a:schemeClr val="tx1"/>
            </a:solidFill>
            <a:round/>
            <a:headEnd/>
            <a:tailEnd/>
          </a:ln>
        </p:spPr>
        <p:txBody>
          <a:bodyPr anchor="ctr"/>
          <a:lstStyle/>
          <a:p>
            <a:pPr algn="ctr"/>
            <a:r>
              <a:rPr lang="en-US" altLang="zh-CN"/>
              <a:t>Unique and proven business model driven by a strong management and experience Board</a:t>
            </a:r>
          </a:p>
        </p:txBody>
      </p:sp>
      <p:sp>
        <p:nvSpPr>
          <p:cNvPr id="38917" name="AutoShape 6"/>
          <p:cNvSpPr>
            <a:spLocks noChangeArrowheads="1"/>
          </p:cNvSpPr>
          <p:nvPr/>
        </p:nvSpPr>
        <p:spPr bwMode="auto">
          <a:xfrm>
            <a:off x="762000" y="4152900"/>
            <a:ext cx="7518400" cy="825500"/>
          </a:xfrm>
          <a:prstGeom prst="roundRect">
            <a:avLst>
              <a:gd name="adj" fmla="val 16667"/>
            </a:avLst>
          </a:prstGeom>
          <a:solidFill>
            <a:srgbClr val="99CCFF"/>
          </a:solidFill>
          <a:ln w="9525">
            <a:solidFill>
              <a:schemeClr val="tx1"/>
            </a:solidFill>
            <a:round/>
            <a:headEnd/>
            <a:tailEnd/>
          </a:ln>
        </p:spPr>
        <p:txBody>
          <a:bodyPr wrap="none" anchor="ctr"/>
          <a:lstStyle/>
          <a:p>
            <a:pPr algn="ctr"/>
            <a:r>
              <a:rPr lang="en-US" altLang="zh-CN"/>
              <a:t>Research and development capabilities</a:t>
            </a:r>
          </a:p>
        </p:txBody>
      </p:sp>
      <p:sp>
        <p:nvSpPr>
          <p:cNvPr id="38918" name="AutoShape 7"/>
          <p:cNvSpPr>
            <a:spLocks noChangeArrowheads="1"/>
          </p:cNvSpPr>
          <p:nvPr/>
        </p:nvSpPr>
        <p:spPr bwMode="auto">
          <a:xfrm>
            <a:off x="762000" y="5038725"/>
            <a:ext cx="7518400" cy="825500"/>
          </a:xfrm>
          <a:prstGeom prst="roundRect">
            <a:avLst>
              <a:gd name="adj" fmla="val 16667"/>
            </a:avLst>
          </a:prstGeom>
          <a:solidFill>
            <a:srgbClr val="99CCFF"/>
          </a:solidFill>
          <a:ln w="9525">
            <a:solidFill>
              <a:schemeClr val="tx1"/>
            </a:solidFill>
            <a:round/>
            <a:headEnd/>
            <a:tailEnd/>
          </a:ln>
        </p:spPr>
        <p:txBody>
          <a:bodyPr wrap="none" anchor="ctr"/>
          <a:lstStyle/>
          <a:p>
            <a:pPr algn="ctr"/>
            <a:r>
              <a:rPr lang="en-US" altLang="zh-CN"/>
              <a:t>Profitable and growing</a:t>
            </a:r>
          </a:p>
        </p:txBody>
      </p:sp>
      <p:sp>
        <p:nvSpPr>
          <p:cNvPr id="38919" name="AutoShape 8"/>
          <p:cNvSpPr>
            <a:spLocks noChangeArrowheads="1"/>
          </p:cNvSpPr>
          <p:nvPr/>
        </p:nvSpPr>
        <p:spPr bwMode="auto">
          <a:xfrm>
            <a:off x="762000" y="2374900"/>
            <a:ext cx="7518400" cy="825500"/>
          </a:xfrm>
          <a:prstGeom prst="roundRect">
            <a:avLst>
              <a:gd name="adj" fmla="val 16667"/>
            </a:avLst>
          </a:prstGeom>
          <a:solidFill>
            <a:srgbClr val="99CCFF"/>
          </a:solidFill>
          <a:ln w="9525">
            <a:solidFill>
              <a:schemeClr val="tx1"/>
            </a:solidFill>
            <a:round/>
            <a:headEnd/>
            <a:tailEnd/>
          </a:ln>
        </p:spPr>
        <p:txBody>
          <a:bodyPr wrap="none" anchor="ctr"/>
          <a:lstStyle/>
          <a:p>
            <a:pPr algn="ctr"/>
            <a:r>
              <a:rPr lang="en-US" altLang="zh-CN"/>
              <a:t>Market leader in China with growing presence internationally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7D8FC5F4-89FB-4DD5-8082-5173472A3349}" type="slidenum">
              <a:rPr lang="en-GB"/>
              <a:pPr>
                <a:defRPr/>
              </a:pPr>
              <a:t>2</a:t>
            </a:fld>
            <a:endParaRPr lang="en-GB"/>
          </a:p>
        </p:txBody>
      </p:sp>
      <p:sp>
        <p:nvSpPr>
          <p:cNvPr id="18433" name="Title 1"/>
          <p:cNvSpPr>
            <a:spLocks noGrp="1"/>
          </p:cNvSpPr>
          <p:nvPr>
            <p:ph type="title" idx="4294967295"/>
          </p:nvPr>
        </p:nvSpPr>
        <p:spPr/>
        <p:txBody>
          <a:bodyPr/>
          <a:lstStyle/>
          <a:p>
            <a:pPr eaLnBrk="1" hangingPunct="1"/>
            <a:r>
              <a:rPr lang="en-GB" smtClean="0">
                <a:latin typeface="Verdana" pitchFamily="34" charset="0"/>
              </a:rPr>
              <a:t>China New Energy Limited (AIM:CNEL)</a:t>
            </a:r>
          </a:p>
        </p:txBody>
      </p:sp>
      <p:sp>
        <p:nvSpPr>
          <p:cNvPr id="18434" name="Slide Number Placeholder 4"/>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A692CECA-93F7-456B-B2C0-9BBDC9C2F9F1}" type="slidenum">
              <a:rPr lang="en-GB" sz="800">
                <a:solidFill>
                  <a:srgbClr val="1F7BD6"/>
                </a:solidFill>
                <a:latin typeface="Verdana" pitchFamily="34" charset="0"/>
              </a:rPr>
              <a:pPr algn="r"/>
              <a:t>2</a:t>
            </a:fld>
            <a:endParaRPr lang="en-GB" sz="800">
              <a:solidFill>
                <a:srgbClr val="1F7BD6"/>
              </a:solidFill>
              <a:latin typeface="Verdana" pitchFamily="34" charset="0"/>
            </a:endParaRPr>
          </a:p>
        </p:txBody>
      </p:sp>
      <p:sp>
        <p:nvSpPr>
          <p:cNvPr id="18435" name="Rectangle 3"/>
          <p:cNvSpPr>
            <a:spLocks noChangeArrowheads="1"/>
          </p:cNvSpPr>
          <p:nvPr/>
        </p:nvSpPr>
        <p:spPr bwMode="auto">
          <a:xfrm>
            <a:off x="179388" y="1125538"/>
            <a:ext cx="8713787" cy="5472112"/>
          </a:xfrm>
          <a:prstGeom prst="rect">
            <a:avLst/>
          </a:prstGeom>
          <a:noFill/>
          <a:ln w="9525">
            <a:noFill/>
            <a:miter lim="800000"/>
            <a:headEnd/>
            <a:tailEnd/>
          </a:ln>
        </p:spPr>
        <p:txBody>
          <a:bodyPr/>
          <a:lstStyle/>
          <a:p>
            <a:pPr marL="342900" indent="-342900" algn="just" defTabSz="914400" eaLnBrk="0" hangingPunct="0">
              <a:lnSpc>
                <a:spcPct val="80000"/>
              </a:lnSpc>
              <a:spcBef>
                <a:spcPct val="100000"/>
              </a:spcBef>
              <a:buFont typeface="Arial" charset="0"/>
              <a:buChar char="•"/>
            </a:pPr>
            <a:r>
              <a:rPr lang="en-GB" sz="1200">
                <a:solidFill>
                  <a:srgbClr val="092543"/>
                </a:solidFill>
                <a:latin typeface="Verdana" pitchFamily="34" charset="0"/>
              </a:rPr>
              <a:t>A leading technology and engineering solutions provider</a:t>
            </a:r>
            <a:r>
              <a:rPr lang="en-US" altLang="zh-CN" sz="1200">
                <a:solidFill>
                  <a:srgbClr val="092543"/>
                </a:solidFill>
                <a:latin typeface="Verdana" pitchFamily="34" charset="0"/>
              </a:rPr>
              <a:t> in the design and construction of biofuel and biochemical production facilities</a:t>
            </a:r>
            <a:r>
              <a:rPr lang="en-GB" sz="1200">
                <a:solidFill>
                  <a:srgbClr val="092543"/>
                </a:solidFill>
                <a:latin typeface="Verdana" pitchFamily="34" charset="0"/>
              </a:rPr>
              <a:t>.</a:t>
            </a:r>
          </a:p>
          <a:p>
            <a:pPr marL="342900" indent="-342900" algn="just" defTabSz="914400" eaLnBrk="0" hangingPunct="0">
              <a:lnSpc>
                <a:spcPct val="80000"/>
              </a:lnSpc>
              <a:spcBef>
                <a:spcPct val="100000"/>
              </a:spcBef>
              <a:buFont typeface="Arial" charset="0"/>
              <a:buChar char="•"/>
            </a:pPr>
            <a:r>
              <a:rPr lang="en-US" altLang="zh-CN" sz="1200">
                <a:solidFill>
                  <a:srgbClr val="092543"/>
                </a:solidFill>
                <a:latin typeface="Verdana" pitchFamily="34" charset="0"/>
              </a:rPr>
              <a:t>An established company with excellent track record and strong business model</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Inception since 2002 </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100 projects with aggregated implied production volume of 9.0 million tons of value RMB 1.7 billion</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Strong, integrated and unique business model</a:t>
            </a:r>
          </a:p>
          <a:p>
            <a:pPr marL="342900" indent="-342900" algn="just" defTabSz="914400" eaLnBrk="0" hangingPunct="0">
              <a:lnSpc>
                <a:spcPct val="80000"/>
              </a:lnSpc>
              <a:spcBef>
                <a:spcPct val="100000"/>
              </a:spcBef>
              <a:buFont typeface="Arial" charset="0"/>
              <a:buChar char="•"/>
            </a:pPr>
            <a:r>
              <a:rPr lang="en-US" altLang="zh-CN" sz="1200">
                <a:solidFill>
                  <a:srgbClr val="092543"/>
                </a:solidFill>
                <a:latin typeface="Verdana" pitchFamily="34" charset="0"/>
              </a:rPr>
              <a:t>Market leader in China with growing international presence</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Directly or indirectly involved in more than 50% of China’s ethanol production capacity</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Designed and constructed 60% of the incremental capacity of China’s ethanol production capacity over the last 3 years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Designed and constructed six bio butunol plants in China with aggregate capacity of 460,000 tons.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Completed overseas projects in Europe, S.E Asia and Taiwan successfully and growing international presence</a:t>
            </a:r>
          </a:p>
          <a:p>
            <a:pPr marL="342900" indent="-342900" algn="just" defTabSz="914400" eaLnBrk="0" hangingPunct="0">
              <a:lnSpc>
                <a:spcPct val="80000"/>
              </a:lnSpc>
              <a:spcBef>
                <a:spcPct val="100000"/>
              </a:spcBef>
              <a:buFont typeface="Arial" charset="0"/>
              <a:buChar char="•"/>
            </a:pPr>
            <a:r>
              <a:rPr lang="en-US" altLang="zh-CN" sz="1200">
                <a:solidFill>
                  <a:srgbClr val="092543"/>
                </a:solidFill>
                <a:latin typeface="Verdana" pitchFamily="34" charset="0"/>
              </a:rPr>
              <a:t>Operates in a dynamic sector with excellent growth prospects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Biofuel is widely considered to be one of the key alternatives to fossil fuel use because of its renewable energy contents and clean emissions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According to McKinsey, Biofuel production capacity potentially to grow from the current 2 million tons per year to 31 m tons by 2020, bring in construction projects of close to US$14 billion in China</a:t>
            </a:r>
          </a:p>
          <a:p>
            <a:pPr marL="342900" indent="-342900" algn="just" defTabSz="914400" eaLnBrk="0" hangingPunct="0">
              <a:lnSpc>
                <a:spcPct val="80000"/>
              </a:lnSpc>
              <a:spcBef>
                <a:spcPct val="100000"/>
              </a:spcBef>
              <a:buFont typeface="Arial" charset="0"/>
              <a:buChar char="•"/>
            </a:pPr>
            <a:r>
              <a:rPr lang="en-US" altLang="zh-CN" sz="1200">
                <a:solidFill>
                  <a:srgbClr val="092543"/>
                </a:solidFill>
                <a:latin typeface="Verdana" pitchFamily="34" charset="0"/>
              </a:rPr>
              <a:t>Conducts R&amp;D on its own or in collaborations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Owns 22 patents</a:t>
            </a:r>
          </a:p>
          <a:p>
            <a:pPr marL="1143000" lvl="2" indent="-228600" algn="just" defTabSz="914400" eaLnBrk="0" hangingPunct="0">
              <a:lnSpc>
                <a:spcPct val="80000"/>
              </a:lnSpc>
              <a:spcBef>
                <a:spcPct val="100000"/>
              </a:spcBef>
              <a:buFont typeface="Arial" charset="0"/>
              <a:buChar char="•"/>
            </a:pPr>
            <a:r>
              <a:rPr lang="en-US" altLang="zh-CN" sz="800">
                <a:solidFill>
                  <a:srgbClr val="092543"/>
                </a:solidFill>
                <a:latin typeface="Verdana" pitchFamily="34" charset="0"/>
              </a:rPr>
              <a:t>Developing cellulosic biofuel and biochemical</a:t>
            </a:r>
          </a:p>
          <a:p>
            <a:pPr marL="342900" indent="-342900" algn="just" defTabSz="914400" eaLnBrk="0" hangingPunct="0">
              <a:lnSpc>
                <a:spcPct val="80000"/>
              </a:lnSpc>
              <a:spcBef>
                <a:spcPct val="100000"/>
              </a:spcBef>
              <a:buFont typeface="Arial" charset="0"/>
              <a:buChar char="•"/>
            </a:pPr>
            <a:r>
              <a:rPr lang="en-US" altLang="zh-CN" sz="1200">
                <a:solidFill>
                  <a:srgbClr val="092543"/>
                </a:solidFill>
                <a:latin typeface="Verdana" pitchFamily="34" charset="0"/>
              </a:rPr>
              <a:t>Profitable and growing</a:t>
            </a:r>
          </a:p>
          <a:p>
            <a:pPr marL="742950" lvl="1" indent="-220663" algn="just" defTabSz="914400" eaLnBrk="0" hangingPunct="0">
              <a:lnSpc>
                <a:spcPct val="80000"/>
              </a:lnSpc>
              <a:spcBef>
                <a:spcPct val="100000"/>
              </a:spcBef>
              <a:buFont typeface="Arial" charset="0"/>
              <a:buChar char="–"/>
            </a:pPr>
            <a:r>
              <a:rPr lang="en-US" altLang="zh-CN" sz="900">
                <a:solidFill>
                  <a:srgbClr val="092543"/>
                </a:solidFill>
                <a:latin typeface="Verdana" pitchFamily="34" charset="0"/>
              </a:rPr>
              <a:t>2010 Revenue of RMB 138m (2009: RMB 125m)</a:t>
            </a:r>
          </a:p>
          <a:p>
            <a:pPr marL="742950" lvl="1" indent="-220663" algn="just" defTabSz="914400" eaLnBrk="0" hangingPunct="0">
              <a:lnSpc>
                <a:spcPct val="80000"/>
              </a:lnSpc>
              <a:spcBef>
                <a:spcPct val="100000"/>
              </a:spcBef>
              <a:buFont typeface="Arial" charset="0"/>
              <a:buChar char="–"/>
            </a:pPr>
            <a:r>
              <a:rPr lang="en-US" altLang="zh-CN" sz="900">
                <a:solidFill>
                  <a:srgbClr val="092543"/>
                </a:solidFill>
                <a:latin typeface="Verdana" pitchFamily="34" charset="0"/>
              </a:rPr>
              <a:t>2010 Net profit of RMB 21m (2009: RMB 12m)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8"/>
          <p:cNvSpPr>
            <a:spLocks noGrp="1"/>
          </p:cNvSpPr>
          <p:nvPr>
            <p:ph type="sldNum" sz="quarter" idx="12"/>
          </p:nvPr>
        </p:nvSpPr>
        <p:spPr/>
        <p:txBody>
          <a:bodyPr/>
          <a:lstStyle/>
          <a:p>
            <a:pPr>
              <a:defRPr/>
            </a:pPr>
            <a:fld id="{9C0369A5-4241-4930-9004-5BFE81B10A8B}" type="slidenum">
              <a:rPr lang="en-GB"/>
              <a:pPr>
                <a:defRPr/>
              </a:pPr>
              <a:t>20</a:t>
            </a:fld>
            <a:endParaRPr lang="en-GB"/>
          </a:p>
        </p:txBody>
      </p:sp>
      <p:sp>
        <p:nvSpPr>
          <p:cNvPr id="50178" name="Title 1"/>
          <p:cNvSpPr>
            <a:spLocks noGrp="1"/>
          </p:cNvSpPr>
          <p:nvPr>
            <p:ph type="title" idx="4294967295"/>
          </p:nvPr>
        </p:nvSpPr>
        <p:spPr/>
        <p:txBody>
          <a:bodyPr/>
          <a:lstStyle/>
          <a:p>
            <a:pPr eaLnBrk="1" hangingPunct="1"/>
            <a:r>
              <a:rPr lang="en-GB" smtClean="0">
                <a:latin typeface="Verdana" pitchFamily="34" charset="0"/>
              </a:rPr>
              <a:t>Use of proceeds</a:t>
            </a:r>
          </a:p>
        </p:txBody>
      </p:sp>
      <p:sp>
        <p:nvSpPr>
          <p:cNvPr id="50185" name="Rectangle 9"/>
          <p:cNvSpPr>
            <a:spLocks noGrp="1"/>
          </p:cNvSpPr>
          <p:nvPr>
            <p:ph type="body" idx="4294967295"/>
          </p:nvPr>
        </p:nvSpPr>
        <p:spPr/>
        <p:txBody>
          <a:bodyPr/>
          <a:lstStyle/>
          <a:p>
            <a:r>
              <a:rPr lang="en-US" altLang="zh-CN" smtClean="0">
                <a:latin typeface="Verdana" pitchFamily="34" charset="0"/>
                <a:ea typeface="宋体" pitchFamily="2" charset="-122"/>
              </a:rPr>
              <a:t>CNE intends to raise </a:t>
            </a:r>
            <a:r>
              <a:rPr lang="zh-CN" altLang="en-US" smtClean="0">
                <a:latin typeface="Verdana" pitchFamily="34" charset="0"/>
                <a:ea typeface="宋体" pitchFamily="2" charset="-122"/>
              </a:rPr>
              <a:t>￡</a:t>
            </a:r>
            <a:r>
              <a:rPr lang="en-US" altLang="zh-CN" smtClean="0">
                <a:latin typeface="Verdana" pitchFamily="34" charset="0"/>
                <a:ea typeface="宋体" pitchFamily="2" charset="-122"/>
              </a:rPr>
              <a:t>5 million and beyond* gross pursuant to a placing of new shares (the “Placing”)</a:t>
            </a:r>
          </a:p>
          <a:p>
            <a:pPr>
              <a:buFont typeface="Arial" charset="0"/>
              <a:buNone/>
            </a:pPr>
            <a:endParaRPr lang="en-US" altLang="zh-CN" smtClean="0">
              <a:latin typeface="Verdana" pitchFamily="34" charset="0"/>
              <a:ea typeface="宋体" pitchFamily="2" charset="-122"/>
            </a:endParaRPr>
          </a:p>
          <a:p>
            <a:r>
              <a:rPr lang="en-US" altLang="zh-CN" smtClean="0">
                <a:latin typeface="Verdana" pitchFamily="34" charset="0"/>
                <a:ea typeface="宋体" pitchFamily="2" charset="-122"/>
              </a:rPr>
              <a:t>Use of net proceeds</a:t>
            </a:r>
          </a:p>
          <a:p>
            <a:pPr lvl="1"/>
            <a:r>
              <a:rPr lang="en-US" altLang="zh-CN" smtClean="0">
                <a:latin typeface="Verdana" pitchFamily="34" charset="0"/>
                <a:ea typeface="宋体" pitchFamily="2" charset="-122"/>
              </a:rPr>
              <a:t>To provide the business with additional working capital (c. 40% of net proceeds)</a:t>
            </a:r>
          </a:p>
          <a:p>
            <a:pPr lvl="1"/>
            <a:r>
              <a:rPr lang="en-US" altLang="zh-CN" smtClean="0">
                <a:latin typeface="Verdana" pitchFamily="34" charset="0"/>
                <a:ea typeface="宋体" pitchFamily="2" charset="-122"/>
              </a:rPr>
              <a:t>To fund the expansion of EMC/yeast management &amp; supply/waste management (c. 40% of the net proceeds)   </a:t>
            </a:r>
          </a:p>
          <a:p>
            <a:pPr lvl="1"/>
            <a:r>
              <a:rPr lang="en-US" altLang="zh-CN" smtClean="0">
                <a:latin typeface="Verdana" pitchFamily="34" charset="0"/>
                <a:ea typeface="宋体" pitchFamily="2" charset="-122"/>
              </a:rPr>
              <a:t>To fund research &amp; development activities (c. 30% of the net proceeds)</a:t>
            </a:r>
          </a:p>
          <a:p>
            <a:pPr lvl="1">
              <a:buFont typeface="Arial" charset="0"/>
              <a:buNone/>
            </a:pPr>
            <a:endParaRPr lang="en-US" altLang="zh-CN" smtClean="0">
              <a:latin typeface="Verdana" pitchFamily="34" charset="0"/>
              <a:ea typeface="宋体" pitchFamily="2" charset="-122"/>
            </a:endParaRPr>
          </a:p>
          <a:p>
            <a:pPr>
              <a:buFont typeface="Arial" charset="0"/>
              <a:buNone/>
            </a:pPr>
            <a:r>
              <a:rPr lang="en-US" altLang="zh-CN" sz="1000" smtClean="0">
                <a:latin typeface="Verdana" pitchFamily="34" charset="0"/>
                <a:ea typeface="宋体" pitchFamily="2" charset="-122"/>
              </a:rPr>
              <a:t>(* In the event we raise more than </a:t>
            </a:r>
            <a:r>
              <a:rPr lang="zh-CN" altLang="en-US" sz="1000" smtClean="0">
                <a:latin typeface="Verdana" pitchFamily="34" charset="0"/>
                <a:ea typeface="宋体" pitchFamily="2" charset="-122"/>
              </a:rPr>
              <a:t>￡</a:t>
            </a:r>
            <a:r>
              <a:rPr lang="en-US" altLang="zh-CN" sz="1000" smtClean="0">
                <a:latin typeface="Verdana" pitchFamily="34" charset="0"/>
                <a:ea typeface="宋体" pitchFamily="2" charset="-122"/>
              </a:rPr>
              <a:t>5 million at the Placing, CNE will retire the entire outstanding amount due to Citadel immediately. )</a:t>
            </a:r>
            <a:r>
              <a:rPr lang="en-US" altLang="zh-CN" smtClean="0">
                <a:latin typeface="Verdana" pitchFamily="34" charset="0"/>
                <a:ea typeface="宋体" pitchFamily="2" charset="-122"/>
              </a:rPr>
              <a:t> </a:t>
            </a:r>
          </a:p>
          <a:p>
            <a:endParaRPr lang="en-US" altLang="zh-CN" smtClean="0">
              <a:latin typeface="Times New Roman" pitchFamily="18" charset="0"/>
              <a:ea typeface="宋体" pitchFamily="2" charset="-122"/>
            </a:endParaRPr>
          </a:p>
        </p:txBody>
      </p:sp>
      <p:sp>
        <p:nvSpPr>
          <p:cNvPr id="50179" name="Slide Number Placeholder 4"/>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0E39709E-0A74-469E-B4DB-3968FD910632}" type="slidenum">
              <a:rPr lang="en-GB" sz="800">
                <a:solidFill>
                  <a:srgbClr val="1F7BD6"/>
                </a:solidFill>
                <a:latin typeface="Verdana" pitchFamily="34" charset="0"/>
              </a:rPr>
              <a:pPr algn="r"/>
              <a:t>20</a:t>
            </a:fld>
            <a:endParaRPr lang="en-GB" sz="800">
              <a:solidFill>
                <a:srgbClr val="1F7BD6"/>
              </a:solidFill>
              <a:latin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8"/>
          <p:cNvSpPr>
            <a:spLocks noGrp="1"/>
          </p:cNvSpPr>
          <p:nvPr>
            <p:ph type="sldNum" sz="quarter" idx="12"/>
          </p:nvPr>
        </p:nvSpPr>
        <p:spPr/>
        <p:txBody>
          <a:bodyPr/>
          <a:lstStyle/>
          <a:p>
            <a:pPr>
              <a:defRPr/>
            </a:pPr>
            <a:fld id="{5B06DB61-6CBC-47FD-A091-AE9F08A82685}" type="slidenum">
              <a:rPr lang="en-GB"/>
              <a:pPr>
                <a:defRPr/>
              </a:pPr>
              <a:t>21</a:t>
            </a:fld>
            <a:endParaRPr lang="en-GB"/>
          </a:p>
        </p:txBody>
      </p:sp>
      <p:sp>
        <p:nvSpPr>
          <p:cNvPr id="54276" name="Rectangle 4"/>
          <p:cNvSpPr>
            <a:spLocks noGrp="1"/>
          </p:cNvSpPr>
          <p:nvPr>
            <p:ph type="ctrTitle" idx="4294967295"/>
          </p:nvPr>
        </p:nvSpPr>
        <p:spPr>
          <a:xfrm>
            <a:off x="685800" y="2130425"/>
            <a:ext cx="7772400" cy="1470025"/>
          </a:xfrm>
        </p:spPr>
        <p:txBody>
          <a:bodyPr/>
          <a:lstStyle/>
          <a:p>
            <a:pPr algn="ctr"/>
            <a:r>
              <a:rPr lang="en-US" altLang="zh-CN" sz="4400" smtClean="0">
                <a:latin typeface="Verdana" pitchFamily="34" charset="0"/>
                <a:ea typeface="宋体" pitchFamily="2" charset="-122"/>
              </a:rPr>
              <a:t>Thank You</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5"/>
          <p:cNvSpPr>
            <a:spLocks noGrp="1"/>
          </p:cNvSpPr>
          <p:nvPr>
            <p:ph type="sldNum" sz="quarter" idx="12"/>
          </p:nvPr>
        </p:nvSpPr>
        <p:spPr/>
        <p:txBody>
          <a:bodyPr/>
          <a:lstStyle/>
          <a:p>
            <a:pPr>
              <a:defRPr/>
            </a:pPr>
            <a:fld id="{BCB50D92-EB70-4700-AD67-1B45AE347201}" type="slidenum">
              <a:rPr lang="en-GB"/>
              <a:pPr>
                <a:defRPr/>
              </a:pPr>
              <a:t>22</a:t>
            </a:fld>
            <a:endParaRPr lang="en-GB"/>
          </a:p>
        </p:txBody>
      </p:sp>
      <p:sp>
        <p:nvSpPr>
          <p:cNvPr id="21505" name="Title 1"/>
          <p:cNvSpPr>
            <a:spLocks noGrp="1"/>
          </p:cNvSpPr>
          <p:nvPr>
            <p:ph type="title"/>
          </p:nvPr>
        </p:nvSpPr>
        <p:spPr/>
        <p:txBody>
          <a:bodyPr/>
          <a:lstStyle/>
          <a:p>
            <a:pPr eaLnBrk="1" hangingPunct="1"/>
            <a:r>
              <a:rPr lang="en-GB" smtClean="0">
                <a:latin typeface="Verdana" pitchFamily="34" charset="0"/>
              </a:rPr>
              <a:t>Group Structure and Background</a:t>
            </a:r>
          </a:p>
        </p:txBody>
      </p:sp>
      <p:sp>
        <p:nvSpPr>
          <p:cNvPr id="21506"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2F3DF081-C970-4090-8AD4-0DF69D85C84D}" type="slidenum">
              <a:rPr lang="en-GB" sz="800">
                <a:solidFill>
                  <a:srgbClr val="1F7BD6"/>
                </a:solidFill>
                <a:latin typeface="Verdana" pitchFamily="34" charset="0"/>
              </a:rPr>
              <a:pPr algn="r"/>
              <a:t>22</a:t>
            </a:fld>
            <a:endParaRPr lang="en-GB" sz="800">
              <a:solidFill>
                <a:srgbClr val="1F7BD6"/>
              </a:solidFill>
              <a:latin typeface="Verdana" pitchFamily="34" charset="0"/>
            </a:endParaRPr>
          </a:p>
        </p:txBody>
      </p:sp>
      <p:cxnSp>
        <p:nvCxnSpPr>
          <p:cNvPr id="21507" name="Straight Arrow Connector 16"/>
          <p:cNvCxnSpPr>
            <a:cxnSpLocks noChangeShapeType="1"/>
          </p:cNvCxnSpPr>
          <p:nvPr/>
        </p:nvCxnSpPr>
        <p:spPr bwMode="auto">
          <a:xfrm rot="16200000" flipH="1">
            <a:off x="4743450" y="4205288"/>
            <a:ext cx="520700" cy="0"/>
          </a:xfrm>
          <a:prstGeom prst="straightConnector1">
            <a:avLst/>
          </a:prstGeom>
          <a:noFill/>
          <a:ln w="60325" algn="ctr">
            <a:solidFill>
              <a:schemeClr val="tx1"/>
            </a:solidFill>
            <a:round/>
            <a:headEnd/>
            <a:tailEnd/>
          </a:ln>
        </p:spPr>
      </p:cxnSp>
      <p:sp>
        <p:nvSpPr>
          <p:cNvPr id="21508" name="TextBox 27"/>
          <p:cNvSpPr txBox="1">
            <a:spLocks noChangeArrowheads="1"/>
          </p:cNvSpPr>
          <p:nvPr/>
        </p:nvSpPr>
        <p:spPr bwMode="auto">
          <a:xfrm>
            <a:off x="6616700" y="2462213"/>
            <a:ext cx="1625600" cy="366712"/>
          </a:xfrm>
          <a:prstGeom prst="rect">
            <a:avLst/>
          </a:prstGeom>
          <a:noFill/>
          <a:ln w="9525">
            <a:noFill/>
            <a:miter lim="800000"/>
            <a:headEnd/>
            <a:tailEnd/>
          </a:ln>
        </p:spPr>
        <p:txBody>
          <a:bodyPr>
            <a:spAutoFit/>
          </a:bodyPr>
          <a:lstStyle/>
          <a:p>
            <a:pPr algn="ctr" defTabSz="914400" eaLnBrk="0" hangingPunct="0">
              <a:spcBef>
                <a:spcPts val="500"/>
              </a:spcBef>
              <a:spcAft>
                <a:spcPts val="500"/>
              </a:spcAft>
            </a:pPr>
            <a:r>
              <a:rPr lang="en-GB" sz="1800" i="1">
                <a:solidFill>
                  <a:srgbClr val="000000"/>
                </a:solidFill>
              </a:rPr>
              <a:t>Overseas</a:t>
            </a:r>
            <a:endParaRPr lang="en-US" altLang="zh-CN" sz="1800" i="1"/>
          </a:p>
        </p:txBody>
      </p:sp>
      <p:sp>
        <p:nvSpPr>
          <p:cNvPr id="21509" name="TextBox 28"/>
          <p:cNvSpPr txBox="1">
            <a:spLocks noChangeArrowheads="1"/>
          </p:cNvSpPr>
          <p:nvPr/>
        </p:nvSpPr>
        <p:spPr bwMode="auto">
          <a:xfrm>
            <a:off x="7092950" y="2738438"/>
            <a:ext cx="1068388" cy="366712"/>
          </a:xfrm>
          <a:prstGeom prst="rect">
            <a:avLst/>
          </a:prstGeom>
          <a:noFill/>
          <a:ln w="9525">
            <a:noFill/>
            <a:miter lim="800000"/>
            <a:headEnd/>
            <a:tailEnd/>
          </a:ln>
        </p:spPr>
        <p:txBody>
          <a:bodyPr>
            <a:spAutoFit/>
          </a:bodyPr>
          <a:lstStyle/>
          <a:p>
            <a:pPr algn="ctr" defTabSz="914400" eaLnBrk="0" hangingPunct="0">
              <a:spcBef>
                <a:spcPts val="500"/>
              </a:spcBef>
              <a:spcAft>
                <a:spcPts val="500"/>
              </a:spcAft>
            </a:pPr>
            <a:r>
              <a:rPr lang="en-GB" sz="1800" i="1">
                <a:solidFill>
                  <a:srgbClr val="000000"/>
                </a:solidFill>
              </a:rPr>
              <a:t>China</a:t>
            </a:r>
            <a:endParaRPr lang="en-US" altLang="zh-CN" sz="1800" i="1"/>
          </a:p>
        </p:txBody>
      </p:sp>
      <p:sp>
        <p:nvSpPr>
          <p:cNvPr id="21510" name="Rectangle 217"/>
          <p:cNvSpPr>
            <a:spLocks noChangeArrowheads="1"/>
          </p:cNvSpPr>
          <p:nvPr/>
        </p:nvSpPr>
        <p:spPr bwMode="auto">
          <a:xfrm>
            <a:off x="827088" y="1968500"/>
            <a:ext cx="2541587" cy="611188"/>
          </a:xfrm>
          <a:prstGeom prst="rect">
            <a:avLst/>
          </a:prstGeom>
          <a:solidFill>
            <a:srgbClr val="FFFFFF"/>
          </a:solidFill>
          <a:ln w="9525">
            <a:solidFill>
              <a:srgbClr val="FFFFFF"/>
            </a:solidFill>
            <a:miter lim="800000"/>
            <a:headEnd/>
            <a:tailEnd/>
          </a:ln>
        </p:spPr>
        <p:txBody>
          <a:bodyPr/>
          <a:lstStyle/>
          <a:p>
            <a:pPr algn="just" defTabSz="914400" eaLnBrk="0" hangingPunct="0">
              <a:spcBef>
                <a:spcPts val="500"/>
              </a:spcBef>
              <a:spcAft>
                <a:spcPts val="600"/>
              </a:spcAft>
            </a:pPr>
            <a:r>
              <a:rPr lang="en-GB" sz="1400" i="1">
                <a:solidFill>
                  <a:srgbClr val="000000"/>
                </a:solidFill>
              </a:rPr>
              <a:t>company</a:t>
            </a:r>
            <a:endParaRPr lang="en-US" altLang="zh-CN" sz="1400" i="1">
              <a:solidFill>
                <a:srgbClr val="000000"/>
              </a:solidFill>
            </a:endParaRPr>
          </a:p>
        </p:txBody>
      </p:sp>
      <p:sp>
        <p:nvSpPr>
          <p:cNvPr id="21511" name="Rectangle 218"/>
          <p:cNvSpPr>
            <a:spLocks noChangeArrowheads="1"/>
          </p:cNvSpPr>
          <p:nvPr/>
        </p:nvSpPr>
        <p:spPr bwMode="auto">
          <a:xfrm>
            <a:off x="569913" y="3178175"/>
            <a:ext cx="1957387" cy="419100"/>
          </a:xfrm>
          <a:prstGeom prst="rect">
            <a:avLst/>
          </a:prstGeom>
          <a:solidFill>
            <a:srgbClr val="FFFFFF"/>
          </a:solidFill>
          <a:ln w="9525">
            <a:solidFill>
              <a:srgbClr val="FFFFFF"/>
            </a:solidFill>
            <a:miter lim="800000"/>
            <a:headEnd/>
            <a:tailEnd/>
          </a:ln>
        </p:spPr>
        <p:txBody>
          <a:bodyPr/>
          <a:lstStyle/>
          <a:p>
            <a:pPr algn="ctr" defTabSz="914400" eaLnBrk="0" hangingPunct="0">
              <a:spcBef>
                <a:spcPts val="500"/>
              </a:spcBef>
              <a:spcAft>
                <a:spcPts val="600"/>
              </a:spcAft>
            </a:pPr>
            <a:r>
              <a:rPr lang="en-GB" sz="1200"/>
              <a:t>Wholly foreign owned enterprise</a:t>
            </a:r>
            <a:r>
              <a:rPr lang="en-GB" sz="1200" i="1">
                <a:solidFill>
                  <a:srgbClr val="000000"/>
                </a:solidFill>
              </a:rPr>
              <a:t> and trading entity</a:t>
            </a:r>
          </a:p>
          <a:p>
            <a:pPr algn="ctr" defTabSz="914400" eaLnBrk="0" hangingPunct="0">
              <a:spcBef>
                <a:spcPts val="500"/>
              </a:spcBef>
              <a:spcAft>
                <a:spcPts val="600"/>
              </a:spcAft>
            </a:pPr>
            <a:r>
              <a:rPr lang="en-GB" sz="500" i="1">
                <a:solidFill>
                  <a:srgbClr val="000000"/>
                </a:solidFill>
                <a:latin typeface="Calibri" pitchFamily="34" charset="0"/>
              </a:rPr>
              <a:t> </a:t>
            </a:r>
            <a:endParaRPr lang="en-US" altLang="zh-CN" sz="900"/>
          </a:p>
        </p:txBody>
      </p:sp>
      <p:sp>
        <p:nvSpPr>
          <p:cNvPr id="21512" name="Rectangle 219"/>
          <p:cNvSpPr>
            <a:spLocks noChangeArrowheads="1"/>
          </p:cNvSpPr>
          <p:nvPr/>
        </p:nvSpPr>
        <p:spPr bwMode="auto">
          <a:xfrm>
            <a:off x="827088" y="4249738"/>
            <a:ext cx="1895475" cy="419100"/>
          </a:xfrm>
          <a:prstGeom prst="rect">
            <a:avLst/>
          </a:prstGeom>
          <a:solidFill>
            <a:srgbClr val="FFFFFF"/>
          </a:solidFill>
          <a:ln w="9525">
            <a:noFill/>
            <a:miter lim="800000"/>
            <a:headEnd/>
            <a:tailEnd/>
          </a:ln>
        </p:spPr>
        <p:txBody>
          <a:bodyPr/>
          <a:lstStyle/>
          <a:p>
            <a:pPr algn="ctr" defTabSz="914400" eaLnBrk="0" hangingPunct="0">
              <a:spcBef>
                <a:spcPts val="500"/>
              </a:spcBef>
              <a:spcAft>
                <a:spcPts val="600"/>
              </a:spcAft>
            </a:pPr>
            <a:endParaRPr lang="en-GB" sz="800" i="1">
              <a:solidFill>
                <a:srgbClr val="000000"/>
              </a:solidFill>
              <a:latin typeface="Calibri" pitchFamily="34" charset="0"/>
            </a:endParaRPr>
          </a:p>
          <a:p>
            <a:pPr defTabSz="914400" eaLnBrk="0" hangingPunct="0">
              <a:spcBef>
                <a:spcPts val="500"/>
              </a:spcBef>
              <a:spcAft>
                <a:spcPts val="600"/>
              </a:spcAft>
            </a:pPr>
            <a:r>
              <a:rPr lang="en-GB" sz="1400" i="1">
                <a:solidFill>
                  <a:srgbClr val="000000"/>
                </a:solidFill>
              </a:rPr>
              <a:t>Technology engineering</a:t>
            </a:r>
            <a:endParaRPr lang="en-US" altLang="zh-CN" sz="1400" i="1">
              <a:solidFill>
                <a:srgbClr val="000000"/>
              </a:solidFill>
            </a:endParaRPr>
          </a:p>
        </p:txBody>
      </p:sp>
      <p:cxnSp>
        <p:nvCxnSpPr>
          <p:cNvPr id="21513" name="Straight Arrow Connector 16"/>
          <p:cNvCxnSpPr>
            <a:cxnSpLocks noChangeShapeType="1"/>
          </p:cNvCxnSpPr>
          <p:nvPr/>
        </p:nvCxnSpPr>
        <p:spPr bwMode="auto">
          <a:xfrm rot="5400000">
            <a:off x="4723606" y="2859882"/>
            <a:ext cx="560387" cy="0"/>
          </a:xfrm>
          <a:prstGeom prst="straightConnector1">
            <a:avLst/>
          </a:prstGeom>
          <a:noFill/>
          <a:ln w="60325" algn="ctr">
            <a:solidFill>
              <a:schemeClr val="tx1"/>
            </a:solidFill>
            <a:round/>
            <a:headEnd/>
            <a:tailEnd/>
          </a:ln>
        </p:spPr>
      </p:cxnSp>
      <p:graphicFrame>
        <p:nvGraphicFramePr>
          <p:cNvPr id="48" name="Diagram 47"/>
          <p:cNvGraphicFramePr/>
          <p:nvPr/>
        </p:nvGraphicFramePr>
        <p:xfrm>
          <a:off x="3379362" y="1967956"/>
          <a:ext cx="3248876" cy="720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1" name="Text Box 60"/>
          <p:cNvSpPr txBox="1">
            <a:spLocks noChangeArrowheads="1"/>
          </p:cNvSpPr>
          <p:nvPr/>
        </p:nvSpPr>
        <p:spPr bwMode="auto">
          <a:xfrm>
            <a:off x="4859338" y="4079875"/>
            <a:ext cx="901700" cy="120650"/>
          </a:xfrm>
          <a:prstGeom prst="rect">
            <a:avLst/>
          </a:prstGeom>
          <a:noFill/>
          <a:ln w="9525">
            <a:noFill/>
            <a:miter lim="800000"/>
            <a:headEnd/>
            <a:tailEnd/>
          </a:ln>
        </p:spPr>
        <p:txBody>
          <a:bodyPr lIns="66751" tIns="33376" rIns="66751" bIns="33376"/>
          <a:lstStyle/>
          <a:p>
            <a:pPr algn="ctr" defTabSz="914400" eaLnBrk="0" fontAlgn="auto" hangingPunct="0">
              <a:spcBef>
                <a:spcPts val="0"/>
              </a:spcBef>
              <a:spcAft>
                <a:spcPts val="0"/>
              </a:spcAft>
              <a:defRPr/>
            </a:pPr>
            <a:r>
              <a:rPr lang="en-US" altLang="zh-CN" sz="1200" b="1" i="1" kern="0" dirty="0">
                <a:cs typeface="+mn-cs"/>
              </a:rPr>
              <a:t>100%</a:t>
            </a:r>
          </a:p>
        </p:txBody>
      </p:sp>
      <p:cxnSp>
        <p:nvCxnSpPr>
          <p:cNvPr id="21516" name="Straight Connector 62"/>
          <p:cNvCxnSpPr>
            <a:cxnSpLocks noChangeShapeType="1"/>
          </p:cNvCxnSpPr>
          <p:nvPr/>
        </p:nvCxnSpPr>
        <p:spPr bwMode="auto">
          <a:xfrm>
            <a:off x="3563938" y="2784475"/>
            <a:ext cx="4338637" cy="0"/>
          </a:xfrm>
          <a:prstGeom prst="line">
            <a:avLst/>
          </a:prstGeom>
          <a:noFill/>
          <a:ln w="9525" algn="ctr">
            <a:solidFill>
              <a:srgbClr val="000000"/>
            </a:solidFill>
            <a:prstDash val="sysDash"/>
            <a:round/>
            <a:headEnd/>
            <a:tailEnd/>
          </a:ln>
        </p:spPr>
      </p:cxnSp>
      <p:graphicFrame>
        <p:nvGraphicFramePr>
          <p:cNvPr id="20" name="Diagram 19"/>
          <p:cNvGraphicFramePr/>
          <p:nvPr/>
        </p:nvGraphicFramePr>
        <p:xfrm>
          <a:off x="3424231" y="3106076"/>
          <a:ext cx="3149613" cy="9006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6" name="Diagram 25"/>
          <p:cNvGraphicFramePr/>
          <p:nvPr/>
        </p:nvGraphicFramePr>
        <p:xfrm>
          <a:off x="3428994" y="4451654"/>
          <a:ext cx="3149613" cy="900677"/>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7" name="Text Box 60"/>
          <p:cNvSpPr txBox="1">
            <a:spLocks noChangeArrowheads="1"/>
          </p:cNvSpPr>
          <p:nvPr/>
        </p:nvSpPr>
        <p:spPr bwMode="auto">
          <a:xfrm>
            <a:off x="4859338" y="2832100"/>
            <a:ext cx="901700" cy="120650"/>
          </a:xfrm>
          <a:prstGeom prst="rect">
            <a:avLst/>
          </a:prstGeom>
          <a:noFill/>
          <a:ln w="9525">
            <a:noFill/>
            <a:miter lim="800000"/>
            <a:headEnd/>
            <a:tailEnd/>
          </a:ln>
        </p:spPr>
        <p:txBody>
          <a:bodyPr lIns="66751" tIns="33376" rIns="66751" bIns="33376"/>
          <a:lstStyle/>
          <a:p>
            <a:pPr algn="ctr" defTabSz="914400" eaLnBrk="0" fontAlgn="auto" hangingPunct="0">
              <a:spcBef>
                <a:spcPts val="0"/>
              </a:spcBef>
              <a:spcAft>
                <a:spcPts val="0"/>
              </a:spcAft>
              <a:defRPr/>
            </a:pPr>
            <a:r>
              <a:rPr lang="en-US" altLang="zh-CN" sz="1200" b="1" i="1" kern="0" dirty="0">
                <a:cs typeface="+mn-cs"/>
              </a:rPr>
              <a:t>100%</a:t>
            </a:r>
          </a:p>
        </p:txBody>
      </p:sp>
      <p:graphicFrame>
        <p:nvGraphicFramePr>
          <p:cNvPr id="3" name="Diagram 47"/>
          <p:cNvGraphicFramePr/>
          <p:nvPr/>
        </p:nvGraphicFramePr>
        <p:xfrm>
          <a:off x="3363487" y="1994943"/>
          <a:ext cx="3248876" cy="720079"/>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21521" name="Rectangle 217"/>
          <p:cNvSpPr>
            <a:spLocks noChangeArrowheads="1"/>
          </p:cNvSpPr>
          <p:nvPr/>
        </p:nvSpPr>
        <p:spPr bwMode="auto">
          <a:xfrm>
            <a:off x="569913" y="1968500"/>
            <a:ext cx="2541587" cy="611188"/>
          </a:xfrm>
          <a:prstGeom prst="rect">
            <a:avLst/>
          </a:prstGeom>
          <a:solidFill>
            <a:srgbClr val="FFFFFF"/>
          </a:solidFill>
          <a:ln w="9525">
            <a:solidFill>
              <a:srgbClr val="FFFFFF"/>
            </a:solidFill>
            <a:miter lim="800000"/>
            <a:headEnd/>
            <a:tailEnd/>
          </a:ln>
        </p:spPr>
        <p:txBody>
          <a:bodyPr/>
          <a:lstStyle/>
          <a:p>
            <a:pPr algn="just" defTabSz="914400" eaLnBrk="0" hangingPunct="0">
              <a:spcBef>
                <a:spcPts val="500"/>
              </a:spcBef>
              <a:spcAft>
                <a:spcPts val="600"/>
              </a:spcAft>
            </a:pPr>
            <a:r>
              <a:rPr lang="en-GB" sz="1200" i="1">
                <a:solidFill>
                  <a:srgbClr val="000000"/>
                </a:solidFill>
              </a:rPr>
              <a:t>AIM quoted, Jersey incorporated, Group holding company</a:t>
            </a:r>
            <a:endParaRPr lang="en-US" altLang="zh-CN" sz="1200" i="1">
              <a:solidFill>
                <a:srgbClr val="000000"/>
              </a:solidFill>
            </a:endParaRPr>
          </a:p>
        </p:txBody>
      </p:sp>
      <p:sp>
        <p:nvSpPr>
          <p:cNvPr id="21522" name="Rectangle 219"/>
          <p:cNvSpPr>
            <a:spLocks noChangeArrowheads="1"/>
          </p:cNvSpPr>
          <p:nvPr/>
        </p:nvSpPr>
        <p:spPr bwMode="auto">
          <a:xfrm>
            <a:off x="755650" y="4560888"/>
            <a:ext cx="1895475" cy="596900"/>
          </a:xfrm>
          <a:prstGeom prst="rect">
            <a:avLst/>
          </a:prstGeom>
          <a:solidFill>
            <a:srgbClr val="FFFFFF"/>
          </a:solidFill>
          <a:ln w="9525">
            <a:noFill/>
            <a:miter lim="800000"/>
            <a:headEnd/>
            <a:tailEnd/>
          </a:ln>
        </p:spPr>
        <p:txBody>
          <a:bodyPr/>
          <a:lstStyle/>
          <a:p>
            <a:pPr algn="ctr" defTabSz="914400" eaLnBrk="0" hangingPunct="0">
              <a:spcBef>
                <a:spcPts val="500"/>
              </a:spcBef>
              <a:spcAft>
                <a:spcPts val="600"/>
              </a:spcAft>
            </a:pPr>
            <a:r>
              <a:rPr lang="en-GB" sz="1400" i="1">
                <a:solidFill>
                  <a:srgbClr val="000000"/>
                </a:solidFill>
              </a:rPr>
              <a:t>Engineering</a:t>
            </a:r>
            <a:endParaRPr lang="en-US" altLang="zh-CN" sz="1400" i="1">
              <a:solidFill>
                <a:srgbClr val="0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1"/>
          </p:nvPr>
        </p:nvSpPr>
        <p:spPr/>
        <p:txBody>
          <a:bodyPr/>
          <a:lstStyle/>
          <a:p>
            <a:pPr>
              <a:defRPr/>
            </a:pPr>
            <a:fld id="{97AC43BC-BAA6-44A3-8FBC-C5006C9DE162}" type="slidenum">
              <a:rPr lang="en-GB"/>
              <a:pPr>
                <a:defRPr/>
              </a:pPr>
              <a:t>23</a:t>
            </a:fld>
            <a:endParaRPr lang="en-GB"/>
          </a:p>
        </p:txBody>
      </p:sp>
      <p:pic>
        <p:nvPicPr>
          <p:cNvPr id="39937" name="Picture 7"/>
          <p:cNvPicPr>
            <a:picLocks noChangeAspect="1"/>
          </p:cNvPicPr>
          <p:nvPr/>
        </p:nvPicPr>
        <p:blipFill>
          <a:blip r:embed="rId2">
            <a:lum bright="70000" contrast="-70000"/>
          </a:blip>
          <a:srcRect r="59389"/>
          <a:stretch>
            <a:fillRect/>
          </a:stretch>
        </p:blipFill>
        <p:spPr bwMode="auto">
          <a:xfrm>
            <a:off x="1644650" y="1884363"/>
            <a:ext cx="5854700" cy="4465637"/>
          </a:xfrm>
          <a:prstGeom prst="rect">
            <a:avLst/>
          </a:prstGeom>
          <a:noFill/>
          <a:ln w="9525">
            <a:noFill/>
            <a:miter lim="800000"/>
            <a:headEnd/>
            <a:tailEnd/>
          </a:ln>
        </p:spPr>
      </p:pic>
      <p:sp>
        <p:nvSpPr>
          <p:cNvPr id="39938" name="Title 1"/>
          <p:cNvSpPr>
            <a:spLocks noGrp="1"/>
          </p:cNvSpPr>
          <p:nvPr>
            <p:ph type="title"/>
          </p:nvPr>
        </p:nvSpPr>
        <p:spPr/>
        <p:txBody>
          <a:bodyPr/>
          <a:lstStyle/>
          <a:p>
            <a:pPr eaLnBrk="1" hangingPunct="1"/>
            <a:r>
              <a:rPr lang="en-GB" smtClean="0">
                <a:latin typeface="Verdana" pitchFamily="34" charset="0"/>
              </a:rPr>
              <a:t>Contact Information</a:t>
            </a:r>
          </a:p>
        </p:txBody>
      </p:sp>
      <p:sp>
        <p:nvSpPr>
          <p:cNvPr id="39939" name="Content Placeholder 5"/>
          <p:cNvSpPr>
            <a:spLocks noGrp="1"/>
          </p:cNvSpPr>
          <p:nvPr>
            <p:ph sz="half" idx="1"/>
          </p:nvPr>
        </p:nvSpPr>
        <p:spPr>
          <a:xfrm>
            <a:off x="457200" y="1371600"/>
            <a:ext cx="4038600" cy="4754563"/>
          </a:xfrm>
        </p:spPr>
        <p:txBody>
          <a:bodyPr/>
          <a:lstStyle/>
          <a:p>
            <a:pPr eaLnBrk="1" hangingPunct="1">
              <a:lnSpc>
                <a:spcPct val="90000"/>
              </a:lnSpc>
              <a:buFont typeface="Arial" charset="0"/>
              <a:buNone/>
            </a:pPr>
            <a:r>
              <a:rPr lang="en-GB" sz="1600" b="1" smtClean="0">
                <a:latin typeface="Verdana" pitchFamily="34" charset="0"/>
              </a:rPr>
              <a:t>China New Energy Limited </a:t>
            </a:r>
          </a:p>
          <a:p>
            <a:pPr eaLnBrk="1" hangingPunct="1">
              <a:lnSpc>
                <a:spcPct val="90000"/>
              </a:lnSpc>
              <a:buFont typeface="Arial" charset="0"/>
              <a:buNone/>
            </a:pPr>
            <a:r>
              <a:rPr lang="en-GB" sz="1200" smtClean="0">
                <a:latin typeface="Verdana" pitchFamily="34" charset="0"/>
              </a:rPr>
              <a:t>Queensway House</a:t>
            </a:r>
          </a:p>
          <a:p>
            <a:pPr eaLnBrk="1" hangingPunct="1">
              <a:lnSpc>
                <a:spcPct val="90000"/>
              </a:lnSpc>
              <a:buFont typeface="Arial" charset="0"/>
              <a:buNone/>
            </a:pPr>
            <a:r>
              <a:rPr lang="en-GB" sz="1200" smtClean="0">
                <a:latin typeface="Verdana" pitchFamily="34" charset="0"/>
              </a:rPr>
              <a:t>Hilgrove Street</a:t>
            </a:r>
          </a:p>
          <a:p>
            <a:pPr eaLnBrk="1" hangingPunct="1">
              <a:lnSpc>
                <a:spcPct val="90000"/>
              </a:lnSpc>
              <a:buFont typeface="Arial" charset="0"/>
              <a:buNone/>
            </a:pPr>
            <a:r>
              <a:rPr lang="en-GB" sz="1200" smtClean="0">
                <a:latin typeface="Verdana" pitchFamily="34" charset="0"/>
              </a:rPr>
              <a:t>St Helier</a:t>
            </a:r>
          </a:p>
          <a:p>
            <a:pPr eaLnBrk="1" hangingPunct="1">
              <a:lnSpc>
                <a:spcPct val="90000"/>
              </a:lnSpc>
              <a:buFont typeface="Arial" charset="0"/>
              <a:buNone/>
            </a:pPr>
            <a:r>
              <a:rPr lang="en-GB" sz="1200" smtClean="0">
                <a:latin typeface="Verdana" pitchFamily="34" charset="0"/>
              </a:rPr>
              <a:t>Jersey</a:t>
            </a:r>
          </a:p>
          <a:p>
            <a:pPr eaLnBrk="1" hangingPunct="1">
              <a:lnSpc>
                <a:spcPct val="90000"/>
              </a:lnSpc>
              <a:buFont typeface="Arial" charset="0"/>
              <a:buNone/>
            </a:pPr>
            <a:r>
              <a:rPr lang="en-GB" sz="1200" smtClean="0">
                <a:latin typeface="Verdana" pitchFamily="34" charset="0"/>
              </a:rPr>
              <a:t>JE1 1ES</a:t>
            </a:r>
          </a:p>
          <a:p>
            <a:pPr eaLnBrk="1" hangingPunct="1">
              <a:lnSpc>
                <a:spcPct val="90000"/>
              </a:lnSpc>
              <a:buFont typeface="Arial" charset="0"/>
              <a:buNone/>
            </a:pPr>
            <a:r>
              <a:rPr lang="en-GB" sz="1200" smtClean="0">
                <a:latin typeface="Verdana" pitchFamily="34" charset="0"/>
              </a:rPr>
              <a:t>Channel Islands </a:t>
            </a:r>
          </a:p>
          <a:p>
            <a:pPr eaLnBrk="1" hangingPunct="1">
              <a:lnSpc>
                <a:spcPct val="90000"/>
              </a:lnSpc>
              <a:buFont typeface="Arial" charset="0"/>
              <a:buNone/>
            </a:pPr>
            <a:endParaRPr lang="en-GB" sz="1200" smtClean="0">
              <a:latin typeface="Verdana" pitchFamily="34" charset="0"/>
            </a:endParaRPr>
          </a:p>
          <a:p>
            <a:pPr eaLnBrk="1" hangingPunct="1">
              <a:lnSpc>
                <a:spcPct val="90000"/>
              </a:lnSpc>
              <a:buFont typeface="Arial" charset="0"/>
              <a:buNone/>
            </a:pPr>
            <a:r>
              <a:rPr lang="en-GB" sz="1200" smtClean="0">
                <a:latin typeface="Verdana" pitchFamily="34" charset="0"/>
              </a:rPr>
              <a:t>Web		www.ChinaNewEnergy.co.uk</a:t>
            </a:r>
          </a:p>
          <a:p>
            <a:pPr eaLnBrk="1" hangingPunct="1">
              <a:lnSpc>
                <a:spcPct val="90000"/>
              </a:lnSpc>
              <a:buFont typeface="Arial" charset="0"/>
              <a:buNone/>
            </a:pPr>
            <a:r>
              <a:rPr lang="en-GB" sz="1200" smtClean="0">
                <a:latin typeface="Verdana" pitchFamily="34" charset="0"/>
              </a:rPr>
              <a:t>EPIC	CNEL</a:t>
            </a:r>
          </a:p>
          <a:p>
            <a:pPr eaLnBrk="1" hangingPunct="1">
              <a:lnSpc>
                <a:spcPct val="90000"/>
              </a:lnSpc>
              <a:buFont typeface="Arial" charset="0"/>
              <a:buNone/>
            </a:pPr>
            <a:r>
              <a:rPr lang="en-GB" sz="1200" smtClean="0">
                <a:latin typeface="Verdana" pitchFamily="34" charset="0"/>
              </a:rPr>
              <a:t>ISIN	JE00B3RWLF12</a:t>
            </a:r>
          </a:p>
          <a:p>
            <a:pPr eaLnBrk="1" hangingPunct="1">
              <a:lnSpc>
                <a:spcPct val="90000"/>
              </a:lnSpc>
              <a:buFont typeface="Arial" charset="0"/>
              <a:buNone/>
            </a:pPr>
            <a:endParaRPr lang="en-GB" sz="1700" smtClean="0">
              <a:latin typeface="Verdana" pitchFamily="34" charset="0"/>
            </a:endParaRPr>
          </a:p>
          <a:p>
            <a:pPr eaLnBrk="1" hangingPunct="1">
              <a:lnSpc>
                <a:spcPct val="90000"/>
              </a:lnSpc>
              <a:buFont typeface="Arial" charset="0"/>
              <a:buNone/>
            </a:pPr>
            <a:r>
              <a:rPr lang="en-GB" sz="1600" b="1" smtClean="0">
                <a:latin typeface="Verdana" pitchFamily="34" charset="0"/>
              </a:rPr>
              <a:t>ZKTY</a:t>
            </a:r>
          </a:p>
          <a:p>
            <a:pPr eaLnBrk="1" hangingPunct="1">
              <a:lnSpc>
                <a:spcPct val="90000"/>
              </a:lnSpc>
              <a:buFont typeface="Arial" charset="0"/>
              <a:buNone/>
            </a:pPr>
            <a:r>
              <a:rPr lang="en-GB" sz="1200" smtClean="0">
                <a:latin typeface="Verdana" pitchFamily="34" charset="0"/>
              </a:rPr>
              <a:t>8F Technology Integration Building of GIEC</a:t>
            </a:r>
          </a:p>
          <a:p>
            <a:pPr eaLnBrk="1" hangingPunct="1">
              <a:lnSpc>
                <a:spcPct val="90000"/>
              </a:lnSpc>
              <a:buFont typeface="Arial" charset="0"/>
              <a:buNone/>
            </a:pPr>
            <a:r>
              <a:rPr lang="en-GB" sz="1200" smtClean="0">
                <a:latin typeface="Verdana" pitchFamily="34" charset="0"/>
              </a:rPr>
              <a:t>4 Nengyuan Road</a:t>
            </a:r>
          </a:p>
          <a:p>
            <a:pPr eaLnBrk="1" hangingPunct="1">
              <a:lnSpc>
                <a:spcPct val="90000"/>
              </a:lnSpc>
              <a:buFont typeface="Arial" charset="0"/>
              <a:buNone/>
            </a:pPr>
            <a:r>
              <a:rPr lang="en-GB" sz="1200" smtClean="0">
                <a:latin typeface="Verdana" pitchFamily="34" charset="0"/>
              </a:rPr>
              <a:t>Wushan</a:t>
            </a:r>
          </a:p>
          <a:p>
            <a:pPr eaLnBrk="1" hangingPunct="1">
              <a:lnSpc>
                <a:spcPct val="90000"/>
              </a:lnSpc>
              <a:buFont typeface="Arial" charset="0"/>
              <a:buNone/>
            </a:pPr>
            <a:r>
              <a:rPr lang="en-GB" sz="1200" smtClean="0">
                <a:latin typeface="Verdana" pitchFamily="34" charset="0"/>
              </a:rPr>
              <a:t>Tianhe District </a:t>
            </a:r>
          </a:p>
          <a:p>
            <a:pPr eaLnBrk="1" hangingPunct="1">
              <a:lnSpc>
                <a:spcPct val="90000"/>
              </a:lnSpc>
              <a:buFont typeface="Arial" charset="0"/>
              <a:buNone/>
            </a:pPr>
            <a:r>
              <a:rPr lang="en-GB" sz="1200" smtClean="0">
                <a:latin typeface="Verdana" pitchFamily="34" charset="0"/>
              </a:rPr>
              <a:t>Guangzhou</a:t>
            </a:r>
          </a:p>
          <a:p>
            <a:pPr eaLnBrk="1" hangingPunct="1">
              <a:lnSpc>
                <a:spcPct val="90000"/>
              </a:lnSpc>
              <a:buFont typeface="Arial" charset="0"/>
              <a:buNone/>
            </a:pPr>
            <a:r>
              <a:rPr lang="en-GB" sz="1200" smtClean="0">
                <a:latin typeface="Verdana" pitchFamily="34" charset="0"/>
              </a:rPr>
              <a:t>China</a:t>
            </a:r>
          </a:p>
          <a:p>
            <a:pPr eaLnBrk="1" hangingPunct="1">
              <a:lnSpc>
                <a:spcPct val="90000"/>
              </a:lnSpc>
              <a:buFont typeface="Arial" charset="0"/>
              <a:buNone/>
            </a:pPr>
            <a:endParaRPr lang="en-GB" sz="1200" b="1" smtClean="0">
              <a:latin typeface="Verdana" pitchFamily="34" charset="0"/>
            </a:endParaRPr>
          </a:p>
          <a:p>
            <a:pPr eaLnBrk="1" hangingPunct="1">
              <a:lnSpc>
                <a:spcPct val="90000"/>
              </a:lnSpc>
              <a:buFont typeface="Arial" charset="0"/>
              <a:buNone/>
            </a:pPr>
            <a:r>
              <a:rPr lang="en-GB" sz="1200" smtClean="0">
                <a:latin typeface="Verdana" pitchFamily="34" charset="0"/>
              </a:rPr>
              <a:t>Web		www.zkty.com.cn</a:t>
            </a:r>
          </a:p>
          <a:p>
            <a:pPr eaLnBrk="1" hangingPunct="1">
              <a:lnSpc>
                <a:spcPct val="90000"/>
              </a:lnSpc>
              <a:buFont typeface="Arial" charset="0"/>
              <a:buNone/>
            </a:pPr>
            <a:endParaRPr lang="en-GB" sz="1700" b="1" smtClean="0">
              <a:latin typeface="Verdana" pitchFamily="34" charset="0"/>
            </a:endParaRPr>
          </a:p>
        </p:txBody>
      </p:sp>
      <p:sp>
        <p:nvSpPr>
          <p:cNvPr id="39940" name="Content Placeholder 6"/>
          <p:cNvSpPr>
            <a:spLocks noGrp="1"/>
          </p:cNvSpPr>
          <p:nvPr>
            <p:ph sz="half" idx="2"/>
          </p:nvPr>
        </p:nvSpPr>
        <p:spPr>
          <a:xfrm>
            <a:off x="4648200" y="1638300"/>
            <a:ext cx="4038600" cy="4756150"/>
          </a:xfrm>
        </p:spPr>
        <p:txBody>
          <a:bodyPr/>
          <a:lstStyle/>
          <a:p>
            <a:pPr eaLnBrk="1" hangingPunct="1">
              <a:buFont typeface="Arial" charset="0"/>
              <a:buNone/>
            </a:pPr>
            <a:r>
              <a:rPr lang="en-GB" sz="1200" smtClean="0">
                <a:latin typeface="Verdana" pitchFamily="34" charset="0"/>
              </a:rPr>
              <a:t>Mr </a:t>
            </a:r>
            <a:r>
              <a:rPr lang="en-US" altLang="zh-CN" sz="1200" smtClean="0">
                <a:latin typeface="Verdana" pitchFamily="34" charset="0"/>
                <a:ea typeface="宋体" pitchFamily="2" charset="-122"/>
              </a:rPr>
              <a:t>Weijun </a:t>
            </a:r>
            <a:r>
              <a:rPr lang="en-GB" sz="1200" smtClean="0">
                <a:latin typeface="Verdana" pitchFamily="34" charset="0"/>
              </a:rPr>
              <a:t>YU (Chairman)</a:t>
            </a:r>
            <a:endParaRPr lang="en-GB" sz="1200" b="1" smtClean="0">
              <a:solidFill>
                <a:srgbClr val="000000"/>
              </a:solidFill>
              <a:latin typeface="Verdana" pitchFamily="34" charset="0"/>
            </a:endParaRPr>
          </a:p>
          <a:p>
            <a:pPr eaLnBrk="1" hangingPunct="1">
              <a:lnSpc>
                <a:spcPct val="110000"/>
              </a:lnSpc>
              <a:spcBef>
                <a:spcPts val="200"/>
              </a:spcBef>
              <a:buFont typeface="Wingdings" pitchFamily="2" charset="2"/>
              <a:buChar char="*"/>
            </a:pPr>
            <a:r>
              <a:rPr lang="en-GB" sz="1200" smtClean="0">
                <a:solidFill>
                  <a:srgbClr val="000000"/>
                </a:solidFill>
                <a:latin typeface="Verdana" pitchFamily="34" charset="0"/>
              </a:rPr>
              <a:t>   yuwj@zkty.com.cn</a:t>
            </a:r>
          </a:p>
          <a:p>
            <a:pPr eaLnBrk="1" hangingPunct="1">
              <a:lnSpc>
                <a:spcPct val="110000"/>
              </a:lnSpc>
              <a:spcBef>
                <a:spcPts val="200"/>
              </a:spcBef>
              <a:buFont typeface="Arial" charset="0"/>
              <a:buNone/>
            </a:pPr>
            <a:r>
              <a:rPr lang="en-GB" sz="1200" smtClean="0">
                <a:solidFill>
                  <a:srgbClr val="000000"/>
                </a:solidFill>
                <a:latin typeface="Verdana" pitchFamily="34" charset="0"/>
                <a:sym typeface="Wingdings" pitchFamily="2" charset="2"/>
              </a:rPr>
              <a:t>      </a:t>
            </a:r>
            <a:r>
              <a:rPr lang="en-GB" sz="1200" smtClean="0">
                <a:solidFill>
                  <a:srgbClr val="000000"/>
                </a:solidFill>
                <a:latin typeface="Verdana" pitchFamily="34" charset="0"/>
              </a:rPr>
              <a:t>+86 139 0306 6479 </a:t>
            </a:r>
            <a:endParaRPr lang="en-US" altLang="zh-CN" sz="1200" smtClean="0">
              <a:solidFill>
                <a:srgbClr val="000000"/>
              </a:solidFill>
              <a:latin typeface="Verdana" pitchFamily="34" charset="0"/>
              <a:ea typeface="宋体" pitchFamily="2" charset="-122"/>
            </a:endParaRPr>
          </a:p>
          <a:p>
            <a:pPr eaLnBrk="1" hangingPunct="1">
              <a:buFont typeface="Arial" charset="0"/>
              <a:buNone/>
            </a:pPr>
            <a:endParaRPr lang="en-GB" sz="1200" smtClean="0">
              <a:latin typeface="Verdana" pitchFamily="34" charset="0"/>
            </a:endParaRPr>
          </a:p>
          <a:p>
            <a:pPr eaLnBrk="1" hangingPunct="1">
              <a:buFont typeface="Arial" charset="0"/>
              <a:buNone/>
            </a:pPr>
            <a:r>
              <a:rPr lang="en-GB" sz="1200" smtClean="0">
                <a:latin typeface="Verdana" pitchFamily="34" charset="0"/>
              </a:rPr>
              <a:t>Mr </a:t>
            </a:r>
            <a:r>
              <a:rPr lang="en-US" altLang="zh-CN" sz="1200" smtClean="0">
                <a:latin typeface="Verdana" pitchFamily="34" charset="0"/>
                <a:ea typeface="宋体" pitchFamily="2" charset="-122"/>
              </a:rPr>
              <a:t>Zhaoxing</a:t>
            </a:r>
            <a:r>
              <a:rPr lang="en-US" altLang="zh-CN" sz="1200" b="1" smtClean="0">
                <a:latin typeface="Verdana" pitchFamily="34" charset="0"/>
                <a:ea typeface="宋体" pitchFamily="2" charset="-122"/>
              </a:rPr>
              <a:t> </a:t>
            </a:r>
            <a:r>
              <a:rPr lang="en-GB" sz="1200" smtClean="0">
                <a:latin typeface="Verdana" pitchFamily="34" charset="0"/>
              </a:rPr>
              <a:t>TANG (CEO)</a:t>
            </a:r>
            <a:endParaRPr lang="en-GB" sz="1200" b="1" smtClean="0">
              <a:solidFill>
                <a:srgbClr val="000000"/>
              </a:solidFill>
              <a:latin typeface="Verdana" pitchFamily="34" charset="0"/>
            </a:endParaRPr>
          </a:p>
          <a:p>
            <a:pPr eaLnBrk="1" hangingPunct="1">
              <a:lnSpc>
                <a:spcPct val="110000"/>
              </a:lnSpc>
              <a:spcBef>
                <a:spcPts val="200"/>
              </a:spcBef>
              <a:buFont typeface="Wingdings" pitchFamily="2" charset="2"/>
              <a:buChar char="*"/>
            </a:pPr>
            <a:r>
              <a:rPr lang="en-GB" sz="1200" smtClean="0">
                <a:solidFill>
                  <a:srgbClr val="000000"/>
                </a:solidFill>
                <a:latin typeface="Verdana" pitchFamily="34" charset="0"/>
              </a:rPr>
              <a:t>   tangzx@zkty.com.cn</a:t>
            </a:r>
          </a:p>
          <a:p>
            <a:pPr eaLnBrk="1" hangingPunct="1">
              <a:lnSpc>
                <a:spcPct val="110000"/>
              </a:lnSpc>
              <a:spcBef>
                <a:spcPts val="200"/>
              </a:spcBef>
              <a:buFont typeface="Times" pitchFamily="18" charset="0"/>
              <a:buNone/>
            </a:pPr>
            <a:r>
              <a:rPr lang="en-GB" sz="1200" smtClean="0">
                <a:solidFill>
                  <a:srgbClr val="000000"/>
                </a:solidFill>
                <a:latin typeface="Verdana" pitchFamily="34" charset="0"/>
                <a:sym typeface="Wingdings" pitchFamily="2" charset="2"/>
              </a:rPr>
              <a:t>      </a:t>
            </a:r>
            <a:r>
              <a:rPr lang="en-GB" sz="1200" smtClean="0">
                <a:solidFill>
                  <a:srgbClr val="000000"/>
                </a:solidFill>
                <a:latin typeface="Verdana" pitchFamily="34" charset="0"/>
              </a:rPr>
              <a:t>+86 186 2000 6622</a:t>
            </a:r>
            <a:endParaRPr lang="en-US" altLang="zh-CN" sz="1200" smtClean="0">
              <a:solidFill>
                <a:srgbClr val="000000"/>
              </a:solidFill>
              <a:latin typeface="Verdana" pitchFamily="34" charset="0"/>
              <a:ea typeface="宋体" pitchFamily="2" charset="-122"/>
            </a:endParaRPr>
          </a:p>
          <a:p>
            <a:pPr eaLnBrk="1" hangingPunct="1">
              <a:buFont typeface="Arial" charset="0"/>
              <a:buNone/>
            </a:pPr>
            <a:endParaRPr lang="en-GB" sz="1200" smtClean="0">
              <a:latin typeface="Verdana" pitchFamily="34" charset="0"/>
            </a:endParaRPr>
          </a:p>
          <a:p>
            <a:pPr eaLnBrk="1" hangingPunct="1">
              <a:buFont typeface="Arial" charset="0"/>
              <a:buNone/>
            </a:pPr>
            <a:r>
              <a:rPr lang="en-GB" sz="1200" smtClean="0">
                <a:latin typeface="Verdana" pitchFamily="34" charset="0"/>
              </a:rPr>
              <a:t>Mr Shiang-Peow FOO (NED)</a:t>
            </a:r>
            <a:endParaRPr lang="en-GB" sz="1200" b="1" smtClean="0">
              <a:solidFill>
                <a:srgbClr val="000000"/>
              </a:solidFill>
              <a:latin typeface="Verdana" pitchFamily="34" charset="0"/>
            </a:endParaRPr>
          </a:p>
          <a:p>
            <a:pPr eaLnBrk="1" hangingPunct="1">
              <a:lnSpc>
                <a:spcPct val="110000"/>
              </a:lnSpc>
              <a:spcBef>
                <a:spcPts val="200"/>
              </a:spcBef>
              <a:buFont typeface="Wingdings" pitchFamily="2" charset="2"/>
              <a:buChar char="*"/>
            </a:pPr>
            <a:r>
              <a:rPr lang="en-GB" sz="1200" smtClean="0">
                <a:solidFill>
                  <a:srgbClr val="000000"/>
                </a:solidFill>
                <a:latin typeface="Verdana" pitchFamily="34" charset="0"/>
              </a:rPr>
              <a:t>   shiangpeow@zkty.com.cn</a:t>
            </a:r>
          </a:p>
          <a:p>
            <a:pPr eaLnBrk="1" hangingPunct="1">
              <a:lnSpc>
                <a:spcPct val="110000"/>
              </a:lnSpc>
              <a:spcBef>
                <a:spcPts val="200"/>
              </a:spcBef>
              <a:buFont typeface="Times" pitchFamily="18" charset="0"/>
              <a:buNone/>
            </a:pPr>
            <a:r>
              <a:rPr lang="en-GB" sz="1200" smtClean="0">
                <a:solidFill>
                  <a:srgbClr val="000000"/>
                </a:solidFill>
                <a:latin typeface="Verdana" pitchFamily="34" charset="0"/>
                <a:sym typeface="Wingdings" pitchFamily="2" charset="2"/>
              </a:rPr>
              <a:t>      </a:t>
            </a:r>
            <a:r>
              <a:rPr lang="en-GB" sz="1200" smtClean="0">
                <a:solidFill>
                  <a:srgbClr val="000000"/>
                </a:solidFill>
                <a:latin typeface="Verdana" pitchFamily="34" charset="0"/>
                <a:ea typeface="Geneva"/>
                <a:cs typeface="Geneva"/>
              </a:rPr>
              <a:t>+65 9623 8948</a:t>
            </a:r>
            <a:endParaRPr lang="en-US" altLang="zh-CN" sz="1200" smtClean="0">
              <a:solidFill>
                <a:srgbClr val="000000"/>
              </a:solidFill>
              <a:latin typeface="Verdana" pitchFamily="34" charset="0"/>
              <a:ea typeface="宋体" pitchFamily="2" charset="-122"/>
            </a:endParaRPr>
          </a:p>
          <a:p>
            <a:pPr eaLnBrk="1" hangingPunct="1">
              <a:buFont typeface="Arial" charset="0"/>
              <a:buNone/>
            </a:pPr>
            <a:endParaRPr lang="en-GB" sz="1200" smtClean="0">
              <a:latin typeface="Verdana" pitchFamily="34" charset="0"/>
            </a:endParaRPr>
          </a:p>
          <a:p>
            <a:pPr eaLnBrk="1" hangingPunct="1">
              <a:buFont typeface="Arial" charset="0"/>
              <a:buNone/>
            </a:pPr>
            <a:r>
              <a:rPr lang="en-GB" sz="1200" smtClean="0">
                <a:latin typeface="Verdana" pitchFamily="34" charset="0"/>
              </a:rPr>
              <a:t>Mr Richard BENNETT (NED)</a:t>
            </a:r>
            <a:endParaRPr lang="en-GB" sz="1200" b="1" smtClean="0">
              <a:solidFill>
                <a:srgbClr val="000000"/>
              </a:solidFill>
              <a:latin typeface="Verdana" pitchFamily="34" charset="0"/>
            </a:endParaRPr>
          </a:p>
          <a:p>
            <a:pPr eaLnBrk="1" hangingPunct="1">
              <a:lnSpc>
                <a:spcPct val="110000"/>
              </a:lnSpc>
              <a:spcBef>
                <a:spcPts val="200"/>
              </a:spcBef>
              <a:buFont typeface="Wingdings" pitchFamily="2" charset="2"/>
              <a:buChar char="*"/>
            </a:pPr>
            <a:r>
              <a:rPr lang="en-GB" sz="1200" smtClean="0">
                <a:solidFill>
                  <a:srgbClr val="000000"/>
                </a:solidFill>
                <a:latin typeface="Verdana" pitchFamily="34" charset="0"/>
              </a:rPr>
              <a:t>  rbennett@zkty.com.cn</a:t>
            </a:r>
          </a:p>
          <a:p>
            <a:pPr eaLnBrk="1" hangingPunct="1">
              <a:lnSpc>
                <a:spcPct val="110000"/>
              </a:lnSpc>
              <a:spcBef>
                <a:spcPts val="200"/>
              </a:spcBef>
              <a:buFont typeface="Wingdings" pitchFamily="2" charset="2"/>
              <a:buChar char="("/>
            </a:pPr>
            <a:r>
              <a:rPr lang="en-GB" sz="1200" smtClean="0">
                <a:solidFill>
                  <a:srgbClr val="000000"/>
                </a:solidFill>
                <a:latin typeface="Verdana" pitchFamily="34" charset="0"/>
              </a:rPr>
              <a:t>+44 (0)7966 388 374</a:t>
            </a:r>
            <a:endParaRPr lang="en-US" altLang="zh-CN" sz="1200" smtClean="0">
              <a:solidFill>
                <a:srgbClr val="000000"/>
              </a:solidFill>
              <a:latin typeface="Verdana" pitchFamily="34" charset="0"/>
              <a:ea typeface="宋体" pitchFamily="2" charset="-122"/>
            </a:endParaRPr>
          </a:p>
          <a:p>
            <a:pPr eaLnBrk="1" hangingPunct="1">
              <a:buFont typeface="Wingdings" pitchFamily="2" charset="2"/>
              <a:buChar char="("/>
            </a:pPr>
            <a:endParaRPr lang="en-GB" sz="1200" i="1" smtClean="0">
              <a:solidFill>
                <a:srgbClr val="7F7F7F"/>
              </a:solidFill>
              <a:latin typeface="Verdana" pitchFamily="34" charset="0"/>
            </a:endParaRPr>
          </a:p>
        </p:txBody>
      </p:sp>
      <p:sp>
        <p:nvSpPr>
          <p:cNvPr id="39941" name="Slide Number Placeholder 4"/>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73073012-E675-47BE-AACA-9A6CC3E0F0FC}" type="slidenum">
              <a:rPr lang="en-GB" sz="800">
                <a:solidFill>
                  <a:srgbClr val="1F7BD6"/>
                </a:solidFill>
                <a:latin typeface="Verdana" pitchFamily="34" charset="0"/>
              </a:rPr>
              <a:pPr algn="r"/>
              <a:t>23</a:t>
            </a:fld>
            <a:endParaRPr lang="en-GB" sz="800">
              <a:solidFill>
                <a:srgbClr val="1F7BD6"/>
              </a:solidFill>
              <a:latin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215C20E3-8436-4600-9484-A48466FE8545}" type="slidenum">
              <a:rPr lang="en-GB"/>
              <a:pPr>
                <a:defRPr/>
              </a:pPr>
              <a:t>24</a:t>
            </a:fld>
            <a:endParaRPr lang="en-GB"/>
          </a:p>
        </p:txBody>
      </p:sp>
      <p:sp>
        <p:nvSpPr>
          <p:cNvPr id="16385" name="Title 1"/>
          <p:cNvSpPr>
            <a:spLocks noGrp="1"/>
          </p:cNvSpPr>
          <p:nvPr>
            <p:ph type="title"/>
          </p:nvPr>
        </p:nvSpPr>
        <p:spPr/>
        <p:txBody>
          <a:bodyPr/>
          <a:lstStyle/>
          <a:p>
            <a:pPr eaLnBrk="1" hangingPunct="1"/>
            <a:r>
              <a:rPr lang="en-GB" smtClean="0">
                <a:latin typeface="Verdana" pitchFamily="34" charset="0"/>
              </a:rPr>
              <a:t>Important Notice</a:t>
            </a:r>
          </a:p>
        </p:txBody>
      </p:sp>
      <p:sp>
        <p:nvSpPr>
          <p:cNvPr id="16387" name="Slide Number Placeholder 4"/>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78C30772-9AEB-442C-AEA4-0B4E2B583E71}" type="slidenum">
              <a:rPr lang="en-GB" sz="800">
                <a:solidFill>
                  <a:srgbClr val="1F7BD6"/>
                </a:solidFill>
                <a:latin typeface="Verdana" pitchFamily="34" charset="0"/>
              </a:rPr>
              <a:pPr algn="r"/>
              <a:t>24</a:t>
            </a:fld>
            <a:endParaRPr lang="en-GB" sz="800">
              <a:solidFill>
                <a:srgbClr val="1F7BD6"/>
              </a:solidFill>
              <a:latin typeface="Verdana" pitchFamily="34" charset="0"/>
            </a:endParaRPr>
          </a:p>
        </p:txBody>
      </p:sp>
      <p:sp>
        <p:nvSpPr>
          <p:cNvPr id="3076" name="Rectangle 3"/>
          <p:cNvSpPr>
            <a:spLocks noGrp="1" noChangeArrowheads="1"/>
          </p:cNvSpPr>
          <p:nvPr>
            <p:ph type="body" idx="4294967295"/>
          </p:nvPr>
        </p:nvSpPr>
        <p:spPr>
          <a:xfrm>
            <a:off x="457200" y="1041400"/>
            <a:ext cx="8229600" cy="4884738"/>
          </a:xfrm>
        </p:spPr>
        <p:txBody>
          <a:bodyPr/>
          <a:lstStyle/>
          <a:p>
            <a:pPr marL="0" indent="0" defTabSz="914400"/>
            <a:r>
              <a:rPr lang="en-GB" sz="700" smtClean="0">
                <a:latin typeface="Times New Roman" pitchFamily="18" charset="0"/>
              </a:rPr>
              <a:t>The information contained in this Presentation has been prepared by China New Energy Limited (the “Company”). This Presentation and its contents are for distribution in the United Kingdom only to persons of the kinds described in Articles 19(5) (investment professionals), 48 (certified high net worth individuals), 49(2) (high net worth companies), 50 (sophisticated investors) or 50A (self-certified sophisticated investors) of the Financial Services and Markets Act 2000 (Financial Promotion) Order 2005 (as amended) (the “Order”) and persons who are otherwise permitted by law to receive it. It is not intended to be distributed or passed on, directly or indirectly, to any other class of persons. Persons of any other description, including those who do not have such experience in matters relating to investments, should not rely on this Presentation or act upon its content. By accepting this Presentation and not immediately returning it, the recipient represents and warrants that they are a person who falls within the above description of persons entitled to receive the Presentation.</a:t>
            </a:r>
          </a:p>
          <a:p>
            <a:pPr marL="0" indent="0" defTabSz="914400"/>
            <a:r>
              <a:rPr lang="en-GB" sz="700" smtClean="0">
                <a:latin typeface="Times New Roman" pitchFamily="18" charset="0"/>
              </a:rPr>
              <a:t>The information contained in this presentation has been prepared by the Company in connection with the proposed placing of securities in the Company. This presentation is being supplied to you solely for your information and may not be reproduced or redistributed, in whole or in part, to any other person, or published, in whole or in part, for any purpose. </a:t>
            </a:r>
          </a:p>
          <a:p>
            <a:pPr marL="0" indent="0" defTabSz="914400"/>
            <a:r>
              <a:rPr lang="en-GB" sz="700" smtClean="0">
                <a:latin typeface="Times New Roman" pitchFamily="18" charset="0"/>
              </a:rPr>
              <a:t>This presentation and its contents are for distribution to persons or entities resident in the United Kingdom only. It is not intended to be distributed or passed on, directly or indirectly, to persons or entities resident outside of these jurisdictions. Persons of any other description, including those who do not have such experience in matters relating to investments, should not rely on this presentation or act upon its contents.  </a:t>
            </a:r>
          </a:p>
          <a:p>
            <a:pPr marL="0" indent="0" defTabSz="914400"/>
            <a:r>
              <a:rPr lang="en-GB" sz="700" smtClean="0">
                <a:latin typeface="Times New Roman" pitchFamily="18" charset="0"/>
              </a:rPr>
              <a:t>This presentation and its contents are confidential. It is being supplied to you solely for your information and may not be copied, reproduced or further distributed to any other person or published in whole or in part, for any purpose.</a:t>
            </a:r>
          </a:p>
          <a:p>
            <a:pPr marL="0" indent="0" defTabSz="914400"/>
            <a:r>
              <a:rPr lang="en-GB" sz="700" smtClean="0">
                <a:latin typeface="Times New Roman" pitchFamily="18" charset="0"/>
              </a:rPr>
              <a:t>This presentation may be incomplete or condensed and it may not contain all material information concerning the Company. The information in this presentation may be subject to updating, revision, amendment and further verification.</a:t>
            </a:r>
          </a:p>
          <a:p>
            <a:pPr marL="0" indent="0" defTabSz="914400"/>
            <a:r>
              <a:rPr lang="en-GB" sz="700" smtClean="0">
                <a:latin typeface="Times New Roman" pitchFamily="18" charset="0"/>
              </a:rPr>
              <a:t>The information in this presentation does not constitute, or form part of, any offer or invitation to sell or issue, or any solicitation of an offer or invitation to purchase or subscribe for, any shares in the Company nor shall this presentation, or any part of it, or the fact of its distribution, form the basis of, or be relied on, in connection with any contract.</a:t>
            </a:r>
          </a:p>
          <a:p>
            <a:pPr marL="0" indent="0" defTabSz="914400"/>
            <a:r>
              <a:rPr lang="en-GB" sz="700" smtClean="0">
                <a:latin typeface="Times New Roman" pitchFamily="18" charset="0"/>
              </a:rPr>
              <a:t>Certain statements throughout this presentation are "forward-looking statements" and represent the Company's projections, intentions, expectations, estimates or beliefs concerning, among other things, future operating results and various components thereof or the Company's future economic performance. The projections, intentions, expectations, estimates and beliefs contained in such forward-looking statements necessarily involve known and unknown risks and uncertainties which may cause the Company's actual performance and financial results in future periods to differ materially from any projections, intentions, expectations, estimates or beliefs. </a:t>
            </a:r>
            <a:r>
              <a:rPr lang="en-US" altLang="zh-CN" sz="700" smtClean="0">
                <a:latin typeface="Times New Roman" pitchFamily="18" charset="0"/>
                <a:ea typeface="宋体" pitchFamily="2" charset="-122"/>
              </a:rPr>
              <a:t>Accordingly, you should not rely on any forward-looking statements and the Company accepts no obligation to disseminate any updates or revisions to such forward-looking statements.</a:t>
            </a:r>
            <a:endParaRPr lang="en-GB" sz="700" smtClean="0">
              <a:latin typeface="Times New Roman" pitchFamily="18" charset="0"/>
            </a:endParaRPr>
          </a:p>
          <a:p>
            <a:pPr marL="0" indent="0" defTabSz="914400"/>
            <a:r>
              <a:rPr lang="en-GB" sz="700" smtClean="0">
                <a:latin typeface="Times New Roman" pitchFamily="18" charset="0"/>
              </a:rPr>
              <a:t>The Company and the directors of the Company accept responsibility for the information contained in this presentation and to the best of their knowledge and belief such information is true and does not omit anything likely to affect the import thereof.</a:t>
            </a:r>
          </a:p>
          <a:p>
            <a:pPr marL="0" indent="0" defTabSz="914400"/>
            <a:r>
              <a:rPr lang="en-GB" sz="700" smtClean="0">
                <a:latin typeface="Times New Roman" pitchFamily="18" charset="0"/>
              </a:rPr>
              <a:t>Recipients of this presentation who intend to participate in the proposed placing are reminded that no reliance may be placed by any person for any purpose whatsoever on the information contained in this presentation or on its completeness, accuracy or fairness. </a:t>
            </a:r>
            <a:r>
              <a:rPr lang="en-US" altLang="zh-CN" sz="700" smtClean="0">
                <a:latin typeface="Times New Roman" pitchFamily="18" charset="0"/>
                <a:ea typeface="宋体" pitchFamily="2" charset="-122"/>
              </a:rPr>
              <a:t>No representation or warranty, express or implied, is given by or on behalf of the Company, SVS Securities plc or their respective shareholders, directors, officers or employees or any other person as to the completeness, accuracy or fairness of the information or opinions contained in the presentation and the accompanying verbal presentation, and no liability is accepted for any such information or opinions (including in the case of negligence, but excluding any liability for fraud).</a:t>
            </a:r>
            <a:endParaRPr lang="en-GB" sz="700" smtClean="0">
              <a:latin typeface="Times New Roman" pitchFamily="18" charset="0"/>
            </a:endParaRPr>
          </a:p>
          <a:p>
            <a:pPr marL="0" indent="0" defTabSz="914400"/>
            <a:r>
              <a:rPr lang="en-GB" sz="700" smtClean="0">
                <a:latin typeface="Times New Roman" pitchFamily="18" charset="0"/>
              </a:rPr>
              <a:t>The distribution of the document containing this presentation in certain jurisdictions may be restricted by law and therefore persons into whose possession the document comes should inform themselves about and observe any such restrictions. Any such distribution could result in a violation of the law of such jurisdictions.  Neither the document nor any copy of it may be distributed, reproduced, transmitted or otherwise made available in whole or in part to persons in the United States of America, Canada, Malaysia, Japan, Australia, the Republic of Ireland or the Republic of South Africa or to any corporation, partnership or other entity created or organised under the laws thereof. No securities commission or similar authority in Canada has in any way passed on the merits of the securities offered hereunder and any representation to the contrary is an offence. No document in relation to the proposed placing has been, or will be, lodged with, or registered by, The Australian Securities and Investments Commission, and no registration statement has been, or will be, filed with the Japanese Ministry of Finance in relation to the placing or the securities described in this presentation. Accordingly, subject to certain exceptions, the securities described in this presentation may not, directly or indirectly, be offered or sold within  Canada, Malaysia, Japan, Australia, the Republic of Ireland or the Republic of South Africa or offered or sold to a resident of Canada, Malaysia, Japan, Australia, the Republic of Ireland or the Republic of South Africa.</a:t>
            </a:r>
          </a:p>
          <a:p>
            <a:pPr marL="0" indent="0" defTabSz="914400"/>
            <a:r>
              <a:rPr lang="en-GB" sz="700" smtClean="0">
                <a:latin typeface="Times New Roman" pitchFamily="18" charset="0"/>
              </a:rPr>
              <a:t>The securities described in this presentation have not been, and will not be, registered under the United States Securities Act of 1933, as amended (the “US Securities Act”) or with any securities regulatory authority of any state or other jurisdiction of the United States of America and may not be offered or sold within the United States of America or to, or for the account or benefit of, any US Person as that term is defined in Regulation S under the US Securities Act. The Company has not been registered and will not register under the United States Investment Company Act of 1940, as amended.</a:t>
            </a:r>
          </a:p>
          <a:p>
            <a:pPr marL="0" indent="0" defTabSz="914400"/>
            <a:r>
              <a:rPr lang="en-GB" sz="700" smtClean="0">
                <a:latin typeface="Times New Roman" pitchFamily="18" charset="0"/>
              </a:rPr>
              <a:t>This presentation contains information about the historical financial performance of the Company and its subsidiaries from time to time (the “Group” or “CNE”). Past performance is not, however, a guarantee or reliable guide as to the future financial performance of the Group.</a:t>
            </a:r>
          </a:p>
          <a:p>
            <a:pPr marL="0" indent="0" defTabSz="914400"/>
            <a:endParaRPr lang="en-GB" sz="700" smtClean="0">
              <a:latin typeface="Times New Roman" pitchFamily="18" charset="0"/>
            </a:endParaRPr>
          </a:p>
          <a:p>
            <a:pPr marL="0" indent="0" defTabSz="914400"/>
            <a:endParaRPr lang="en-US" altLang="zh-CN" sz="700" smtClean="0">
              <a:latin typeface="Times New Roman" pitchFamily="18" charset="0"/>
              <a:ea typeface="宋体" pitchFamily="2" charset="-122"/>
            </a:endParaRPr>
          </a:p>
          <a:p>
            <a:pPr marL="0" indent="0" defTabSz="914400" eaLnBrk="1" hangingPunct="1">
              <a:spcBef>
                <a:spcPct val="60000"/>
              </a:spcBef>
            </a:pPr>
            <a:endParaRPr lang="en-US" altLang="zh-CN" sz="700" smtClean="0">
              <a:latin typeface="Times New Roman" pitchFamily="18" charset="0"/>
              <a:ea typeface="宋体" pitchFamily="2"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5E60B45E-1800-4053-B8ED-2C7BE5F7A470}" type="slidenum">
              <a:rPr lang="en-GB"/>
              <a:pPr>
                <a:defRPr/>
              </a:pPr>
              <a:t>3</a:t>
            </a:fld>
            <a:endParaRPr lang="en-GB"/>
          </a:p>
        </p:txBody>
      </p:sp>
      <p:sp>
        <p:nvSpPr>
          <p:cNvPr id="20481" name="Title 5"/>
          <p:cNvSpPr>
            <a:spLocks noGrp="1"/>
          </p:cNvSpPr>
          <p:nvPr>
            <p:ph type="title"/>
          </p:nvPr>
        </p:nvSpPr>
        <p:spPr/>
        <p:txBody>
          <a:bodyPr/>
          <a:lstStyle/>
          <a:p>
            <a:pPr eaLnBrk="1" hangingPunct="1"/>
            <a:r>
              <a:rPr lang="en-GB" smtClean="0">
                <a:latin typeface="Verdana" pitchFamily="34" charset="0"/>
              </a:rPr>
              <a:t>Board of Directors</a:t>
            </a:r>
          </a:p>
        </p:txBody>
      </p:sp>
      <p:sp>
        <p:nvSpPr>
          <p:cNvPr id="20482" name="Content Placeholder 6"/>
          <p:cNvSpPr>
            <a:spLocks noGrp="1"/>
          </p:cNvSpPr>
          <p:nvPr>
            <p:ph idx="1"/>
          </p:nvPr>
        </p:nvSpPr>
        <p:spPr>
          <a:xfrm>
            <a:off x="736600" y="1176338"/>
            <a:ext cx="7950200" cy="4883150"/>
          </a:xfrm>
        </p:spPr>
        <p:txBody>
          <a:bodyPr/>
          <a:lstStyle/>
          <a:p>
            <a:pPr eaLnBrk="1" hangingPunct="1">
              <a:lnSpc>
                <a:spcPct val="120000"/>
              </a:lnSpc>
              <a:spcBef>
                <a:spcPts val="1000"/>
              </a:spcBef>
              <a:buFont typeface="Arial" charset="0"/>
              <a:buNone/>
            </a:pPr>
            <a:r>
              <a:rPr lang="zh-CN" altLang="en-US" sz="1200" smtClean="0">
                <a:latin typeface="Verdana" pitchFamily="34" charset="0"/>
                <a:ea typeface="宋体" pitchFamily="2" charset="-122"/>
              </a:rPr>
              <a:t>	</a:t>
            </a:r>
            <a:r>
              <a:rPr lang="en-US" altLang="zh-CN" sz="1200" b="1" smtClean="0">
                <a:latin typeface="Verdana" pitchFamily="34" charset="0"/>
                <a:ea typeface="宋体" pitchFamily="2" charset="-122"/>
              </a:rPr>
              <a:t>YU Weijun (46) MBA, Executive Chairman</a:t>
            </a:r>
            <a:br>
              <a:rPr lang="en-US" altLang="zh-CN" sz="1200" b="1" smtClean="0">
                <a:latin typeface="Verdana" pitchFamily="34" charset="0"/>
                <a:ea typeface="宋体" pitchFamily="2" charset="-122"/>
              </a:rPr>
            </a:br>
            <a:r>
              <a:rPr lang="en-US" altLang="zh-CN" sz="1100" smtClean="0">
                <a:latin typeface="Verdana" pitchFamily="34" charset="0"/>
                <a:ea typeface="宋体" pitchFamily="2" charset="-122"/>
              </a:rPr>
              <a:t>Mr. Yu is the Chairman of CNE and ZKTY and is primarily in charge of the overall strategic planning and corporate development of CNE. Prior to joining CNE, he worked was Deputy Chief of GIEC CAS. Mr. Yu holds an Executive Master of Business Administration from Sun Yat-sen University and is a member of the Chinese Institute of Certified Public Accountants.</a:t>
            </a:r>
          </a:p>
          <a:p>
            <a:pPr eaLnBrk="1" hangingPunct="1">
              <a:lnSpc>
                <a:spcPct val="120000"/>
              </a:lnSpc>
              <a:spcBef>
                <a:spcPts val="1000"/>
              </a:spcBef>
              <a:buFont typeface="Arial" charset="0"/>
              <a:buNone/>
            </a:pPr>
            <a:r>
              <a:rPr lang="en-US" altLang="zh-CN" sz="1100" b="1" smtClean="0">
                <a:latin typeface="Verdana" pitchFamily="34" charset="0"/>
                <a:ea typeface="宋体" pitchFamily="2" charset="-122"/>
              </a:rPr>
              <a:t>	</a:t>
            </a:r>
            <a:r>
              <a:rPr lang="en-US" altLang="zh-CN" sz="1200" b="1" smtClean="0">
                <a:latin typeface="Verdana" pitchFamily="34" charset="0"/>
                <a:ea typeface="宋体" pitchFamily="2" charset="-122"/>
              </a:rPr>
              <a:t>TANG Zhaoxing (41), BSc, MBA – Chief Executive Officer</a:t>
            </a:r>
            <a:br>
              <a:rPr lang="en-US" altLang="zh-CN" sz="1200" b="1" smtClean="0">
                <a:latin typeface="Verdana" pitchFamily="34" charset="0"/>
                <a:ea typeface="宋体" pitchFamily="2" charset="-122"/>
              </a:rPr>
            </a:br>
            <a:r>
              <a:rPr lang="en-US" altLang="zh-CN" sz="1100" smtClean="0">
                <a:latin typeface="Verdana" pitchFamily="34" charset="0"/>
                <a:ea typeface="宋体" pitchFamily="2" charset="-122"/>
              </a:rPr>
              <a:t>Mr Tang is the managing director of ZKTY. He is responsible for the overall company operation, sales and project design and management. Prior to joining ZKTY, he was managing director of GZTY Regeneration Resources , of which he is still a director. Mr. Tang graduated from South China Science &amp; Tech University with a degree in Chemical Engineering, and holds an EMBA from Peking University. </a:t>
            </a:r>
          </a:p>
          <a:p>
            <a:pPr eaLnBrk="1" hangingPunct="1">
              <a:lnSpc>
                <a:spcPct val="120000"/>
              </a:lnSpc>
              <a:spcBef>
                <a:spcPts val="1000"/>
              </a:spcBef>
              <a:buFont typeface="Arial" charset="0"/>
              <a:buNone/>
            </a:pPr>
            <a:r>
              <a:rPr lang="en-US" altLang="zh-CN" sz="1100" smtClean="0">
                <a:latin typeface="Verdana" pitchFamily="34" charset="0"/>
                <a:ea typeface="宋体" pitchFamily="2" charset="-122"/>
              </a:rPr>
              <a:t>	</a:t>
            </a:r>
            <a:r>
              <a:rPr lang="en-US" altLang="zh-CN" sz="1200" b="1" smtClean="0">
                <a:latin typeface="Verdana" pitchFamily="34" charset="0"/>
                <a:ea typeface="宋体" pitchFamily="2" charset="-122"/>
              </a:rPr>
              <a:t>Chen Yong (53) BSc, MSc, Ph.D. – Non-executive Director (independent)</a:t>
            </a:r>
            <a:br>
              <a:rPr lang="en-US" altLang="zh-CN" sz="1200" b="1" smtClean="0">
                <a:latin typeface="Verdana" pitchFamily="34" charset="0"/>
                <a:ea typeface="宋体" pitchFamily="2" charset="-122"/>
              </a:rPr>
            </a:br>
            <a:r>
              <a:rPr lang="en-US" altLang="zh-CN" sz="1100" smtClean="0">
                <a:latin typeface="Verdana" pitchFamily="34" charset="0"/>
                <a:ea typeface="宋体" pitchFamily="2" charset="-122"/>
              </a:rPr>
              <a:t>Mr. Chen is the President of Guangzhou Branch, Chinese Academy of Sciences. His major is researching in utilization of municipal solid wastes and management. He was a director of GIEC CAS from April 1998 to October 2006 and has been a Professor since October 1996. </a:t>
            </a:r>
          </a:p>
          <a:p>
            <a:pPr eaLnBrk="1" hangingPunct="1">
              <a:lnSpc>
                <a:spcPct val="120000"/>
              </a:lnSpc>
              <a:spcBef>
                <a:spcPts val="1000"/>
              </a:spcBef>
              <a:buFont typeface="Arial" charset="0"/>
              <a:buNone/>
            </a:pPr>
            <a:r>
              <a:rPr lang="en-US" altLang="zh-CN" sz="1100" smtClean="0">
                <a:latin typeface="Verdana" pitchFamily="34" charset="0"/>
                <a:ea typeface="宋体" pitchFamily="2" charset="-122"/>
              </a:rPr>
              <a:t>	</a:t>
            </a:r>
            <a:r>
              <a:rPr lang="en-US" altLang="zh-CN" sz="1200" b="1" smtClean="0">
                <a:latin typeface="Verdana" pitchFamily="34" charset="0"/>
                <a:ea typeface="宋体" pitchFamily="2" charset="-122"/>
              </a:rPr>
              <a:t>FOO Shiang-Peow (40) MBA - Non-executive Director (not independent)</a:t>
            </a:r>
            <a:br>
              <a:rPr lang="en-US" altLang="zh-CN" sz="1200" b="1" smtClean="0">
                <a:latin typeface="Verdana" pitchFamily="34" charset="0"/>
                <a:ea typeface="宋体" pitchFamily="2" charset="-122"/>
              </a:rPr>
            </a:br>
            <a:r>
              <a:rPr lang="en-US" altLang="zh-CN" sz="1100" smtClean="0">
                <a:latin typeface="Verdana" pitchFamily="34" charset="0"/>
                <a:ea typeface="宋体" pitchFamily="2" charset="-122"/>
              </a:rPr>
              <a:t>Mr. Foo has many years’ investment and corporate finance experience. He is currently a director of NovusAsia Capital Limited. Mr. Foo started his career as an equity analyst in Salomon Brothers Inc, based in Singapore, in 1994 and has worked in Credit Suisse First Boston, UOB Asia Limited (part of the United Overseas Banking Group in Singapore) and BDO Raffles. </a:t>
            </a:r>
          </a:p>
          <a:p>
            <a:pPr eaLnBrk="1" hangingPunct="1">
              <a:lnSpc>
                <a:spcPct val="120000"/>
              </a:lnSpc>
              <a:spcBef>
                <a:spcPts val="1000"/>
              </a:spcBef>
              <a:buFont typeface="Arial" charset="0"/>
              <a:buNone/>
            </a:pPr>
            <a:r>
              <a:rPr lang="en-US" altLang="zh-CN" sz="1100" b="1" smtClean="0">
                <a:latin typeface="Verdana" pitchFamily="34" charset="0"/>
                <a:ea typeface="宋体" pitchFamily="2" charset="-122"/>
              </a:rPr>
              <a:t>	</a:t>
            </a:r>
            <a:r>
              <a:rPr lang="en-US" altLang="zh-CN" sz="1200" b="1" smtClean="0">
                <a:latin typeface="Verdana" pitchFamily="34" charset="0"/>
                <a:ea typeface="宋体" pitchFamily="2" charset="-122"/>
              </a:rPr>
              <a:t>Richard BENNETT (43) - Non-executive Director (independent)</a:t>
            </a:r>
            <a:br>
              <a:rPr lang="en-US" altLang="zh-CN" sz="1200" b="1" smtClean="0">
                <a:latin typeface="Verdana" pitchFamily="34" charset="0"/>
                <a:ea typeface="宋体" pitchFamily="2" charset="-122"/>
              </a:rPr>
            </a:br>
            <a:r>
              <a:rPr lang="en-US" altLang="zh-CN" sz="1100" smtClean="0">
                <a:latin typeface="Verdana" pitchFamily="34" charset="0"/>
                <a:ea typeface="宋体" pitchFamily="2" charset="-122"/>
              </a:rPr>
              <a:t>Mr. Bennett started is career working for General Electric (GE) in Asia. He was a co-founder of J2 Inc. (NASDAQ:JCOM), and developed two businesses which have been admitted to the AIM market, VI plc and Coms plc (AIM:COMS). He is currently also a director of Jade Clean Technology Limited.</a:t>
            </a:r>
            <a:endParaRPr lang="en-GB" sz="1100" smtClean="0">
              <a:latin typeface="Verdana" pitchFamily="34" charset="0"/>
            </a:endParaRPr>
          </a:p>
          <a:p>
            <a:pPr eaLnBrk="1" hangingPunct="1"/>
            <a:endParaRPr lang="en-GB" sz="500" smtClean="0">
              <a:latin typeface="Verdana" pitchFamily="34" charset="0"/>
            </a:endParaRPr>
          </a:p>
        </p:txBody>
      </p:sp>
      <p:sp>
        <p:nvSpPr>
          <p:cNvPr id="20483" name="Slide Number Placeholder 7"/>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B3876064-3932-4DEF-811D-DE229DA1F55F}" type="slidenum">
              <a:rPr lang="en-GB" sz="800">
                <a:solidFill>
                  <a:srgbClr val="1F7BD6"/>
                </a:solidFill>
                <a:latin typeface="Verdana" pitchFamily="34" charset="0"/>
              </a:rPr>
              <a:pPr algn="r"/>
              <a:t>3</a:t>
            </a:fld>
            <a:endParaRPr lang="en-GB" sz="800">
              <a:solidFill>
                <a:srgbClr val="1F7BD6"/>
              </a:solidFill>
              <a:latin typeface="Verdana" pitchFamily="34" charset="0"/>
            </a:endParaRPr>
          </a:p>
        </p:txBody>
      </p:sp>
      <p:pic>
        <p:nvPicPr>
          <p:cNvPr id="20484" name="Picture 30"/>
          <p:cNvPicPr>
            <a:picLocks noChangeAspect="1" noChangeArrowheads="1"/>
          </p:cNvPicPr>
          <p:nvPr/>
        </p:nvPicPr>
        <p:blipFill>
          <a:blip r:embed="rId2"/>
          <a:srcRect/>
          <a:stretch>
            <a:fillRect/>
          </a:stretch>
        </p:blipFill>
        <p:spPr bwMode="auto">
          <a:xfrm>
            <a:off x="433388" y="1271588"/>
            <a:ext cx="582612" cy="631825"/>
          </a:xfrm>
          <a:prstGeom prst="rect">
            <a:avLst/>
          </a:prstGeom>
          <a:noFill/>
          <a:ln w="9525">
            <a:noFill/>
            <a:miter lim="800000"/>
            <a:headEnd/>
            <a:tailEnd/>
          </a:ln>
        </p:spPr>
      </p:pic>
      <p:pic>
        <p:nvPicPr>
          <p:cNvPr id="20485" name="Picture 31"/>
          <p:cNvPicPr>
            <a:picLocks noChangeAspect="1" noChangeArrowheads="1"/>
          </p:cNvPicPr>
          <p:nvPr/>
        </p:nvPicPr>
        <p:blipFill>
          <a:blip r:embed="rId3"/>
          <a:srcRect/>
          <a:stretch>
            <a:fillRect/>
          </a:stretch>
        </p:blipFill>
        <p:spPr bwMode="auto">
          <a:xfrm>
            <a:off x="433388" y="3578225"/>
            <a:ext cx="582612" cy="631825"/>
          </a:xfrm>
          <a:prstGeom prst="rect">
            <a:avLst/>
          </a:prstGeom>
          <a:noFill/>
          <a:ln w="9525">
            <a:noFill/>
            <a:miter lim="800000"/>
            <a:headEnd/>
            <a:tailEnd/>
          </a:ln>
        </p:spPr>
      </p:pic>
      <p:pic>
        <p:nvPicPr>
          <p:cNvPr id="20486" name="Picture 32"/>
          <p:cNvPicPr>
            <a:picLocks noChangeAspect="1" noChangeArrowheads="1"/>
          </p:cNvPicPr>
          <p:nvPr/>
        </p:nvPicPr>
        <p:blipFill>
          <a:blip r:embed="rId4"/>
          <a:srcRect/>
          <a:stretch>
            <a:fillRect/>
          </a:stretch>
        </p:blipFill>
        <p:spPr bwMode="auto">
          <a:xfrm>
            <a:off x="457200" y="4540250"/>
            <a:ext cx="582613" cy="631825"/>
          </a:xfrm>
          <a:prstGeom prst="rect">
            <a:avLst/>
          </a:prstGeom>
          <a:noFill/>
          <a:ln w="9525">
            <a:noFill/>
            <a:miter lim="800000"/>
            <a:headEnd/>
            <a:tailEnd/>
          </a:ln>
        </p:spPr>
      </p:pic>
      <p:pic>
        <p:nvPicPr>
          <p:cNvPr id="20487" name="Picture 34"/>
          <p:cNvPicPr>
            <a:picLocks noChangeAspect="1" noChangeArrowheads="1"/>
          </p:cNvPicPr>
          <p:nvPr/>
        </p:nvPicPr>
        <p:blipFill>
          <a:blip r:embed="rId5"/>
          <a:srcRect/>
          <a:stretch>
            <a:fillRect/>
          </a:stretch>
        </p:blipFill>
        <p:spPr bwMode="auto">
          <a:xfrm>
            <a:off x="433388" y="2441575"/>
            <a:ext cx="596900" cy="631825"/>
          </a:xfrm>
          <a:prstGeom prst="rect">
            <a:avLst/>
          </a:prstGeom>
          <a:noFill/>
          <a:ln w="9525">
            <a:noFill/>
            <a:miter lim="800000"/>
            <a:headEnd/>
            <a:tailEnd/>
          </a:ln>
        </p:spPr>
      </p:pic>
      <p:pic>
        <p:nvPicPr>
          <p:cNvPr id="20488" name="Picture 29"/>
          <p:cNvPicPr>
            <a:picLocks noChangeAspect="1" noChangeArrowheads="1"/>
          </p:cNvPicPr>
          <p:nvPr/>
        </p:nvPicPr>
        <p:blipFill>
          <a:blip r:embed="rId6"/>
          <a:srcRect/>
          <a:stretch>
            <a:fillRect/>
          </a:stretch>
        </p:blipFill>
        <p:spPr bwMode="auto">
          <a:xfrm>
            <a:off x="433388" y="5502275"/>
            <a:ext cx="582612" cy="631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5"/>
          <p:cNvSpPr>
            <a:spLocks noGrp="1"/>
          </p:cNvSpPr>
          <p:nvPr>
            <p:ph type="sldNum" sz="quarter" idx="12"/>
          </p:nvPr>
        </p:nvSpPr>
        <p:spPr/>
        <p:txBody>
          <a:bodyPr/>
          <a:lstStyle/>
          <a:p>
            <a:pPr>
              <a:defRPr/>
            </a:pPr>
            <a:fld id="{6CFF876D-B131-48A9-AA1F-3BAF5E56F1E7}" type="slidenum">
              <a:rPr lang="en-GB"/>
              <a:pPr>
                <a:defRPr/>
              </a:pPr>
              <a:t>4</a:t>
            </a:fld>
            <a:endParaRPr lang="en-GB"/>
          </a:p>
        </p:txBody>
      </p:sp>
      <p:sp>
        <p:nvSpPr>
          <p:cNvPr id="22529" name="Rectangle 2"/>
          <p:cNvSpPr>
            <a:spLocks noGrp="1"/>
          </p:cNvSpPr>
          <p:nvPr>
            <p:ph type="title" idx="4294967295"/>
          </p:nvPr>
        </p:nvSpPr>
        <p:spPr/>
        <p:txBody>
          <a:bodyPr/>
          <a:lstStyle/>
          <a:p>
            <a:r>
              <a:rPr lang="en-US" altLang="zh-CN" smtClean="0">
                <a:latin typeface="Verdana" pitchFamily="34" charset="0"/>
                <a:ea typeface="宋体" pitchFamily="2" charset="-122"/>
              </a:rPr>
              <a:t>History</a:t>
            </a:r>
          </a:p>
        </p:txBody>
      </p:sp>
      <p:sp>
        <p:nvSpPr>
          <p:cNvPr id="22530" name="AutoShape 4"/>
          <p:cNvSpPr>
            <a:spLocks noChangeArrowheads="1"/>
          </p:cNvSpPr>
          <p:nvPr/>
        </p:nvSpPr>
        <p:spPr bwMode="auto">
          <a:xfrm>
            <a:off x="579438" y="3454400"/>
            <a:ext cx="1479550" cy="387350"/>
          </a:xfrm>
          <a:prstGeom prst="homePlate">
            <a:avLst>
              <a:gd name="adj" fmla="val 95492"/>
            </a:avLst>
          </a:prstGeom>
          <a:solidFill>
            <a:schemeClr val="accent1"/>
          </a:solidFill>
          <a:ln w="9525">
            <a:solidFill>
              <a:schemeClr val="tx1"/>
            </a:solidFill>
            <a:miter lim="800000"/>
            <a:headEnd/>
            <a:tailEnd/>
          </a:ln>
        </p:spPr>
        <p:txBody>
          <a:bodyPr wrap="none" anchor="ctr"/>
          <a:lstStyle/>
          <a:p>
            <a:pPr algn="ctr" defTabSz="914400"/>
            <a:r>
              <a:rPr lang="en-US" altLang="zh-CN"/>
              <a:t>2002</a:t>
            </a:r>
          </a:p>
        </p:txBody>
      </p:sp>
      <p:sp>
        <p:nvSpPr>
          <p:cNvPr id="22531" name="AutoShape 5"/>
          <p:cNvSpPr>
            <a:spLocks noChangeArrowheads="1"/>
          </p:cNvSpPr>
          <p:nvPr/>
        </p:nvSpPr>
        <p:spPr bwMode="auto">
          <a:xfrm>
            <a:off x="1508125" y="3454400"/>
            <a:ext cx="1492250" cy="387350"/>
          </a:xfrm>
          <a:prstGeom prst="chevron">
            <a:avLst>
              <a:gd name="adj" fmla="val 96311"/>
            </a:avLst>
          </a:prstGeom>
          <a:solidFill>
            <a:schemeClr val="accent1"/>
          </a:solidFill>
          <a:ln w="9525">
            <a:solidFill>
              <a:schemeClr val="tx1"/>
            </a:solidFill>
            <a:miter lim="800000"/>
            <a:headEnd/>
            <a:tailEnd/>
          </a:ln>
        </p:spPr>
        <p:txBody>
          <a:bodyPr wrap="none" anchor="ctr"/>
          <a:lstStyle/>
          <a:p>
            <a:pPr algn="ctr" defTabSz="914400"/>
            <a:r>
              <a:rPr lang="en-US" altLang="zh-CN"/>
              <a:t>2003</a:t>
            </a:r>
          </a:p>
        </p:txBody>
      </p:sp>
      <p:sp>
        <p:nvSpPr>
          <p:cNvPr id="22532" name="AutoShape 6"/>
          <p:cNvSpPr>
            <a:spLocks noChangeArrowheads="1"/>
          </p:cNvSpPr>
          <p:nvPr/>
        </p:nvSpPr>
        <p:spPr bwMode="auto">
          <a:xfrm>
            <a:off x="2443163" y="3454400"/>
            <a:ext cx="1493837" cy="387350"/>
          </a:xfrm>
          <a:prstGeom prst="chevron">
            <a:avLst>
              <a:gd name="adj" fmla="val 96414"/>
            </a:avLst>
          </a:prstGeom>
          <a:solidFill>
            <a:schemeClr val="accent1"/>
          </a:solidFill>
          <a:ln w="9525">
            <a:solidFill>
              <a:schemeClr val="tx1"/>
            </a:solidFill>
            <a:miter lim="800000"/>
            <a:headEnd/>
            <a:tailEnd/>
          </a:ln>
        </p:spPr>
        <p:txBody>
          <a:bodyPr wrap="none" anchor="ctr"/>
          <a:lstStyle/>
          <a:p>
            <a:pPr algn="ctr" defTabSz="914400"/>
            <a:r>
              <a:rPr lang="en-US" altLang="zh-CN"/>
              <a:t>2006</a:t>
            </a:r>
          </a:p>
        </p:txBody>
      </p:sp>
      <p:sp>
        <p:nvSpPr>
          <p:cNvPr id="22533" name="AutoShape 7"/>
          <p:cNvSpPr>
            <a:spLocks noChangeArrowheads="1"/>
          </p:cNvSpPr>
          <p:nvPr/>
        </p:nvSpPr>
        <p:spPr bwMode="auto">
          <a:xfrm>
            <a:off x="3379788" y="3454400"/>
            <a:ext cx="1493837" cy="387350"/>
          </a:xfrm>
          <a:prstGeom prst="chevron">
            <a:avLst>
              <a:gd name="adj" fmla="val 96414"/>
            </a:avLst>
          </a:prstGeom>
          <a:solidFill>
            <a:schemeClr val="accent1"/>
          </a:solidFill>
          <a:ln w="9525">
            <a:solidFill>
              <a:schemeClr val="tx1"/>
            </a:solidFill>
            <a:miter lim="800000"/>
            <a:headEnd/>
            <a:tailEnd/>
          </a:ln>
        </p:spPr>
        <p:txBody>
          <a:bodyPr wrap="none" anchor="ctr"/>
          <a:lstStyle/>
          <a:p>
            <a:pPr algn="ctr" defTabSz="914400"/>
            <a:r>
              <a:rPr lang="en-US" altLang="zh-CN"/>
              <a:t>2007</a:t>
            </a:r>
          </a:p>
        </p:txBody>
      </p:sp>
      <p:sp>
        <p:nvSpPr>
          <p:cNvPr id="22534" name="AutoShape 8"/>
          <p:cNvSpPr>
            <a:spLocks noChangeArrowheads="1"/>
          </p:cNvSpPr>
          <p:nvPr/>
        </p:nvSpPr>
        <p:spPr bwMode="auto">
          <a:xfrm>
            <a:off x="4316413" y="3454400"/>
            <a:ext cx="1493837" cy="387350"/>
          </a:xfrm>
          <a:prstGeom prst="chevron">
            <a:avLst>
              <a:gd name="adj" fmla="val 96414"/>
            </a:avLst>
          </a:prstGeom>
          <a:solidFill>
            <a:schemeClr val="accent1"/>
          </a:solidFill>
          <a:ln w="9525">
            <a:solidFill>
              <a:schemeClr val="tx1"/>
            </a:solidFill>
            <a:miter lim="800000"/>
            <a:headEnd/>
            <a:tailEnd/>
          </a:ln>
        </p:spPr>
        <p:txBody>
          <a:bodyPr wrap="none" anchor="ctr"/>
          <a:lstStyle/>
          <a:p>
            <a:pPr algn="ctr" defTabSz="914400"/>
            <a:r>
              <a:rPr lang="en-US" altLang="zh-CN"/>
              <a:t>2008</a:t>
            </a:r>
          </a:p>
        </p:txBody>
      </p:sp>
      <p:sp>
        <p:nvSpPr>
          <p:cNvPr id="22535" name="AutoShape 9"/>
          <p:cNvSpPr>
            <a:spLocks noChangeArrowheads="1"/>
          </p:cNvSpPr>
          <p:nvPr/>
        </p:nvSpPr>
        <p:spPr bwMode="auto">
          <a:xfrm>
            <a:off x="5253038" y="3454400"/>
            <a:ext cx="1492250" cy="387350"/>
          </a:xfrm>
          <a:prstGeom prst="chevron">
            <a:avLst>
              <a:gd name="adj" fmla="val 96311"/>
            </a:avLst>
          </a:prstGeom>
          <a:solidFill>
            <a:schemeClr val="accent1"/>
          </a:solidFill>
          <a:ln w="9525">
            <a:solidFill>
              <a:schemeClr val="tx1"/>
            </a:solidFill>
            <a:miter lim="800000"/>
            <a:headEnd/>
            <a:tailEnd/>
          </a:ln>
        </p:spPr>
        <p:txBody>
          <a:bodyPr wrap="none" anchor="ctr"/>
          <a:lstStyle/>
          <a:p>
            <a:pPr algn="ctr" defTabSz="914400"/>
            <a:r>
              <a:rPr lang="en-US" altLang="zh-CN"/>
              <a:t>2009</a:t>
            </a:r>
          </a:p>
        </p:txBody>
      </p:sp>
      <p:sp>
        <p:nvSpPr>
          <p:cNvPr id="22536" name="AutoShape 10"/>
          <p:cNvSpPr>
            <a:spLocks noChangeArrowheads="1"/>
          </p:cNvSpPr>
          <p:nvPr/>
        </p:nvSpPr>
        <p:spPr bwMode="auto">
          <a:xfrm>
            <a:off x="6189663" y="3454400"/>
            <a:ext cx="1492250" cy="387350"/>
          </a:xfrm>
          <a:prstGeom prst="chevron">
            <a:avLst>
              <a:gd name="adj" fmla="val 96311"/>
            </a:avLst>
          </a:prstGeom>
          <a:solidFill>
            <a:schemeClr val="accent1"/>
          </a:solidFill>
          <a:ln w="9525">
            <a:solidFill>
              <a:schemeClr val="tx1"/>
            </a:solidFill>
            <a:miter lim="800000"/>
            <a:headEnd/>
            <a:tailEnd/>
          </a:ln>
        </p:spPr>
        <p:txBody>
          <a:bodyPr wrap="none" anchor="ctr"/>
          <a:lstStyle/>
          <a:p>
            <a:pPr algn="ctr" defTabSz="914400"/>
            <a:r>
              <a:rPr lang="en-US" altLang="zh-CN"/>
              <a:t>2011</a:t>
            </a:r>
          </a:p>
        </p:txBody>
      </p:sp>
      <p:sp>
        <p:nvSpPr>
          <p:cNvPr id="22537" name="AutoShape 11"/>
          <p:cNvSpPr>
            <a:spLocks noChangeArrowheads="1"/>
          </p:cNvSpPr>
          <p:nvPr/>
        </p:nvSpPr>
        <p:spPr bwMode="auto">
          <a:xfrm>
            <a:off x="7448550" y="3454400"/>
            <a:ext cx="1493838" cy="387350"/>
          </a:xfrm>
          <a:prstGeom prst="chevron">
            <a:avLst>
              <a:gd name="adj" fmla="val 96414"/>
            </a:avLst>
          </a:prstGeom>
          <a:solidFill>
            <a:schemeClr val="accent1"/>
          </a:solidFill>
          <a:ln w="9525">
            <a:solidFill>
              <a:schemeClr val="tx1"/>
            </a:solidFill>
            <a:miter lim="800000"/>
            <a:headEnd/>
            <a:tailEnd/>
          </a:ln>
        </p:spPr>
        <p:txBody>
          <a:bodyPr anchor="ctr"/>
          <a:lstStyle/>
          <a:p>
            <a:pPr algn="ctr" defTabSz="914400"/>
            <a:r>
              <a:rPr lang="en-US" altLang="zh-CN" sz="900"/>
              <a:t>Beyond</a:t>
            </a:r>
            <a:r>
              <a:rPr lang="en-US" altLang="zh-CN" sz="1400"/>
              <a:t> </a:t>
            </a:r>
          </a:p>
          <a:p>
            <a:pPr algn="ctr" defTabSz="914400"/>
            <a:r>
              <a:rPr lang="en-US" altLang="zh-CN"/>
              <a:t>2012</a:t>
            </a:r>
          </a:p>
        </p:txBody>
      </p:sp>
      <p:sp>
        <p:nvSpPr>
          <p:cNvPr id="22538" name="AutoShape 24"/>
          <p:cNvSpPr>
            <a:spLocks/>
          </p:cNvSpPr>
          <p:nvPr/>
        </p:nvSpPr>
        <p:spPr bwMode="auto">
          <a:xfrm>
            <a:off x="5329238" y="2419350"/>
            <a:ext cx="914400" cy="571500"/>
          </a:xfrm>
          <a:prstGeom prst="callout1">
            <a:avLst>
              <a:gd name="adj1" fmla="val 20000"/>
              <a:gd name="adj2" fmla="val -8333"/>
              <a:gd name="adj3" fmla="val 181111"/>
              <a:gd name="adj4" fmla="val -8333"/>
            </a:avLst>
          </a:prstGeom>
          <a:noFill/>
          <a:ln w="9525">
            <a:solidFill>
              <a:schemeClr val="tx1"/>
            </a:solidFill>
            <a:miter lim="800000"/>
            <a:headEnd/>
            <a:tailEnd/>
          </a:ln>
        </p:spPr>
        <p:txBody>
          <a:bodyPr/>
          <a:lstStyle/>
          <a:p>
            <a:pPr algn="ctr" defTabSz="914400"/>
            <a:r>
              <a:rPr lang="en-US" altLang="zh-CN" sz="800"/>
              <a:t>ISO9001:2000 and CE  accreditation </a:t>
            </a:r>
          </a:p>
        </p:txBody>
      </p:sp>
      <p:sp>
        <p:nvSpPr>
          <p:cNvPr id="22539" name="Text Box 20"/>
          <p:cNvSpPr txBox="1">
            <a:spLocks noChangeArrowheads="1"/>
          </p:cNvSpPr>
          <p:nvPr/>
        </p:nvSpPr>
        <p:spPr bwMode="auto">
          <a:xfrm>
            <a:off x="7305675" y="4038600"/>
            <a:ext cx="1838325" cy="825500"/>
          </a:xfrm>
          <a:prstGeom prst="rect">
            <a:avLst/>
          </a:prstGeom>
          <a:noFill/>
          <a:ln w="9525">
            <a:noFill/>
            <a:miter lim="800000"/>
            <a:headEnd/>
            <a:tailEnd/>
          </a:ln>
        </p:spPr>
        <p:txBody>
          <a:bodyPr>
            <a:spAutoFit/>
          </a:bodyPr>
          <a:lstStyle/>
          <a:p>
            <a:pPr algn="ctr" defTabSz="914400">
              <a:spcBef>
                <a:spcPct val="50000"/>
              </a:spcBef>
            </a:pPr>
            <a:r>
              <a:rPr lang="en-US" altLang="zh-CN" b="1">
                <a:solidFill>
                  <a:schemeClr val="hlink"/>
                </a:solidFill>
              </a:rPr>
              <a:t>Fully Integrated Business Offering</a:t>
            </a:r>
          </a:p>
        </p:txBody>
      </p:sp>
      <p:sp>
        <p:nvSpPr>
          <p:cNvPr id="22540" name="AutoShape 21"/>
          <p:cNvSpPr>
            <a:spLocks/>
          </p:cNvSpPr>
          <p:nvPr/>
        </p:nvSpPr>
        <p:spPr bwMode="auto">
          <a:xfrm flipH="1">
            <a:off x="7259638" y="2168525"/>
            <a:ext cx="863600" cy="914400"/>
          </a:xfrm>
          <a:prstGeom prst="callout1">
            <a:avLst>
              <a:gd name="adj1" fmla="val 12500"/>
              <a:gd name="adj2" fmla="val 108819"/>
              <a:gd name="adj3" fmla="val 140625"/>
              <a:gd name="adj4" fmla="val 108819"/>
            </a:avLst>
          </a:prstGeom>
          <a:noFill/>
          <a:ln w="9525">
            <a:solidFill>
              <a:schemeClr val="tx1"/>
            </a:solidFill>
            <a:miter lim="800000"/>
            <a:headEnd/>
            <a:tailEnd/>
          </a:ln>
        </p:spPr>
        <p:txBody>
          <a:bodyPr/>
          <a:lstStyle/>
          <a:p>
            <a:pPr algn="ctr" defTabSz="914400"/>
            <a:r>
              <a:rPr lang="en-US" altLang="zh-CN" sz="800"/>
              <a:t>Technology and engineering solution provider to Jilin Alcohol Industry Co. Ltd.</a:t>
            </a:r>
          </a:p>
        </p:txBody>
      </p:sp>
      <p:sp>
        <p:nvSpPr>
          <p:cNvPr id="22541" name="AutoShape 28"/>
          <p:cNvSpPr>
            <a:spLocks/>
          </p:cNvSpPr>
          <p:nvPr/>
        </p:nvSpPr>
        <p:spPr bwMode="auto">
          <a:xfrm>
            <a:off x="4949825" y="1504950"/>
            <a:ext cx="914400" cy="914400"/>
          </a:xfrm>
          <a:prstGeom prst="callout1">
            <a:avLst>
              <a:gd name="adj1" fmla="val 12500"/>
              <a:gd name="adj2" fmla="val -8333"/>
              <a:gd name="adj3" fmla="val 213194"/>
              <a:gd name="adj4" fmla="val -8333"/>
            </a:avLst>
          </a:prstGeom>
          <a:noFill/>
          <a:ln w="9525">
            <a:solidFill>
              <a:schemeClr val="tx1"/>
            </a:solidFill>
            <a:miter lim="800000"/>
            <a:headEnd/>
            <a:tailEnd/>
          </a:ln>
        </p:spPr>
        <p:txBody>
          <a:bodyPr/>
          <a:lstStyle/>
          <a:p>
            <a:pPr algn="ctr" defTabSz="914400"/>
            <a:r>
              <a:rPr lang="en-US" altLang="zh-CN" sz="800"/>
              <a:t>Secured a contract with Indonesia Fuel Ethanol</a:t>
            </a:r>
            <a:r>
              <a:rPr lang="en-US" altLang="zh-CN" sz="900"/>
              <a:t> Co. Limited</a:t>
            </a:r>
            <a:endParaRPr lang="zh-CN" altLang="en-US" sz="900"/>
          </a:p>
          <a:p>
            <a:pPr algn="ctr" defTabSz="914400"/>
            <a:endParaRPr lang="zh-CN" altLang="en-US" sz="900"/>
          </a:p>
        </p:txBody>
      </p:sp>
      <p:sp>
        <p:nvSpPr>
          <p:cNvPr id="22542" name="AutoShape 31"/>
          <p:cNvSpPr>
            <a:spLocks/>
          </p:cNvSpPr>
          <p:nvPr/>
        </p:nvSpPr>
        <p:spPr bwMode="auto">
          <a:xfrm>
            <a:off x="6991350" y="1133475"/>
            <a:ext cx="914400" cy="914400"/>
          </a:xfrm>
          <a:prstGeom prst="callout1">
            <a:avLst>
              <a:gd name="adj1" fmla="val 12500"/>
              <a:gd name="adj2" fmla="val -8333"/>
              <a:gd name="adj3" fmla="val 252778"/>
              <a:gd name="adj4" fmla="val -8333"/>
            </a:avLst>
          </a:prstGeom>
          <a:noFill/>
          <a:ln w="9525">
            <a:solidFill>
              <a:schemeClr val="tx1"/>
            </a:solidFill>
            <a:miter lim="800000"/>
            <a:headEnd/>
            <a:tailEnd/>
          </a:ln>
        </p:spPr>
        <p:txBody>
          <a:bodyPr/>
          <a:lstStyle/>
          <a:p>
            <a:pPr algn="ctr" defTabSz="914400"/>
            <a:r>
              <a:rPr lang="en-US" altLang="zh-CN" sz="800"/>
              <a:t>Secured Thail Ubon Project in Northern Thailand</a:t>
            </a:r>
          </a:p>
        </p:txBody>
      </p:sp>
      <p:sp>
        <p:nvSpPr>
          <p:cNvPr id="22543" name="AutoShape 32"/>
          <p:cNvSpPr>
            <a:spLocks/>
          </p:cNvSpPr>
          <p:nvPr/>
        </p:nvSpPr>
        <p:spPr bwMode="auto">
          <a:xfrm>
            <a:off x="3175000" y="1162050"/>
            <a:ext cx="914400" cy="914400"/>
          </a:xfrm>
          <a:prstGeom prst="callout1">
            <a:avLst>
              <a:gd name="adj1" fmla="val 12500"/>
              <a:gd name="adj2" fmla="val -8333"/>
              <a:gd name="adj3" fmla="val 250694"/>
              <a:gd name="adj4" fmla="val -8333"/>
            </a:avLst>
          </a:prstGeom>
          <a:noFill/>
          <a:ln w="9525">
            <a:solidFill>
              <a:schemeClr val="tx1"/>
            </a:solidFill>
            <a:miter lim="800000"/>
            <a:headEnd/>
            <a:tailEnd/>
          </a:ln>
        </p:spPr>
        <p:txBody>
          <a:bodyPr/>
          <a:lstStyle/>
          <a:p>
            <a:pPr algn="ctr" defTabSz="914400"/>
            <a:r>
              <a:rPr lang="en-US" altLang="zh-CN" sz="800"/>
              <a:t>CNE Group of Companies officially incorporated</a:t>
            </a:r>
          </a:p>
        </p:txBody>
      </p:sp>
      <p:sp>
        <p:nvSpPr>
          <p:cNvPr id="22544" name="AutoShape 33"/>
          <p:cNvSpPr>
            <a:spLocks/>
          </p:cNvSpPr>
          <p:nvPr/>
        </p:nvSpPr>
        <p:spPr bwMode="auto">
          <a:xfrm>
            <a:off x="6848475" y="5143500"/>
            <a:ext cx="1057275" cy="600075"/>
          </a:xfrm>
          <a:prstGeom prst="callout1">
            <a:avLst>
              <a:gd name="adj1" fmla="val 80954"/>
              <a:gd name="adj2" fmla="val -7208"/>
              <a:gd name="adj3" fmla="val -212699"/>
              <a:gd name="adj4" fmla="val -7208"/>
            </a:avLst>
          </a:prstGeom>
          <a:noFill/>
          <a:ln w="9525">
            <a:solidFill>
              <a:schemeClr val="tx1"/>
            </a:solidFill>
            <a:miter lim="800000"/>
            <a:headEnd/>
            <a:tailEnd/>
          </a:ln>
        </p:spPr>
        <p:txBody>
          <a:bodyPr lIns="90000" tIns="46800" rIns="90000" bIns="46800"/>
          <a:lstStyle/>
          <a:p>
            <a:pPr algn="ctr" defTabSz="914400"/>
            <a:r>
              <a:rPr lang="en-US" altLang="zh-CN" sz="900"/>
              <a:t>Listed on AIM, LSE</a:t>
            </a:r>
          </a:p>
        </p:txBody>
      </p:sp>
      <p:sp>
        <p:nvSpPr>
          <p:cNvPr id="22545" name="AutoShape 34"/>
          <p:cNvSpPr>
            <a:spLocks/>
          </p:cNvSpPr>
          <p:nvPr/>
        </p:nvSpPr>
        <p:spPr bwMode="auto">
          <a:xfrm>
            <a:off x="4079875" y="4064000"/>
            <a:ext cx="1568450" cy="914400"/>
          </a:xfrm>
          <a:prstGeom prst="callout1">
            <a:avLst>
              <a:gd name="adj1" fmla="val 87500"/>
              <a:gd name="adj2" fmla="val -4856"/>
              <a:gd name="adj3" fmla="val -24306"/>
              <a:gd name="adj4" fmla="val -4856"/>
            </a:avLst>
          </a:prstGeom>
          <a:noFill/>
          <a:ln w="9525">
            <a:solidFill>
              <a:schemeClr val="tx1"/>
            </a:solidFill>
            <a:miter lim="800000"/>
            <a:headEnd/>
            <a:tailEnd/>
          </a:ln>
        </p:spPr>
        <p:txBody>
          <a:bodyPr lIns="90000" tIns="46800" rIns="90000" bIns="46800"/>
          <a:lstStyle/>
          <a:p>
            <a:pPr algn="ctr" defTabSz="914400"/>
            <a:r>
              <a:rPr lang="en-US" altLang="zh-CN" sz="800"/>
              <a:t>ZKTY secured contracts with further international clients, including the Blagoveshchensk Alcohol Plant in Russia and clients in Taiwan and Thailand</a:t>
            </a:r>
            <a:endParaRPr lang="zh-CN" altLang="en-US" sz="800"/>
          </a:p>
          <a:p>
            <a:pPr algn="ctr" defTabSz="914400"/>
            <a:endParaRPr lang="zh-CN" altLang="en-US" sz="800"/>
          </a:p>
        </p:txBody>
      </p:sp>
      <p:sp>
        <p:nvSpPr>
          <p:cNvPr id="22546" name="AutoShape 36"/>
          <p:cNvSpPr>
            <a:spLocks/>
          </p:cNvSpPr>
          <p:nvPr/>
        </p:nvSpPr>
        <p:spPr bwMode="auto">
          <a:xfrm>
            <a:off x="3000375" y="4578350"/>
            <a:ext cx="914400" cy="914400"/>
          </a:xfrm>
          <a:prstGeom prst="callout1">
            <a:avLst>
              <a:gd name="adj1" fmla="val 87500"/>
              <a:gd name="adj2" fmla="val -8333"/>
              <a:gd name="adj3" fmla="val -83333"/>
              <a:gd name="adj4" fmla="val -8333"/>
            </a:avLst>
          </a:prstGeom>
          <a:noFill/>
          <a:ln w="9525">
            <a:solidFill>
              <a:schemeClr val="tx1"/>
            </a:solidFill>
            <a:miter lim="800000"/>
            <a:headEnd/>
            <a:tailEnd/>
          </a:ln>
        </p:spPr>
        <p:txBody>
          <a:bodyPr lIns="90000" tIns="46800" rIns="90000" bIns="46800"/>
          <a:lstStyle/>
          <a:p>
            <a:pPr algn="ctr" defTabSz="914400"/>
            <a:r>
              <a:rPr lang="en-US" altLang="zh-CN" sz="800"/>
              <a:t>ZKTY secured its first contract in Europe to provide design and construction services for the production of a 80,000 tonnes per year fuel ethanol plant in Romania</a:t>
            </a:r>
          </a:p>
          <a:p>
            <a:pPr algn="ctr" defTabSz="914400"/>
            <a:endParaRPr lang="zh-CN" altLang="en-US" sz="800"/>
          </a:p>
        </p:txBody>
      </p:sp>
      <p:sp>
        <p:nvSpPr>
          <p:cNvPr id="22547" name="AutoShape 37"/>
          <p:cNvSpPr>
            <a:spLocks/>
          </p:cNvSpPr>
          <p:nvPr/>
        </p:nvSpPr>
        <p:spPr bwMode="auto">
          <a:xfrm>
            <a:off x="3959225" y="2047875"/>
            <a:ext cx="914400" cy="914400"/>
          </a:xfrm>
          <a:prstGeom prst="callout1">
            <a:avLst>
              <a:gd name="adj1" fmla="val 12500"/>
              <a:gd name="adj2" fmla="val -8333"/>
              <a:gd name="adj3" fmla="val 151736"/>
              <a:gd name="adj4" fmla="val -8333"/>
            </a:avLst>
          </a:prstGeom>
          <a:noFill/>
          <a:ln w="9525">
            <a:solidFill>
              <a:schemeClr val="tx1"/>
            </a:solidFill>
            <a:miter lim="800000"/>
            <a:headEnd/>
            <a:tailEnd/>
          </a:ln>
        </p:spPr>
        <p:txBody>
          <a:bodyPr lIns="90000" tIns="46800" rIns="90000" bIns="46800"/>
          <a:lstStyle/>
          <a:p>
            <a:pPr algn="ctr" defTabSz="914400"/>
            <a:r>
              <a:rPr lang="en-US" altLang="zh-CN" sz="800"/>
              <a:t>ZKTY was awarded ISO 9001:2000 certification</a:t>
            </a:r>
            <a:endParaRPr lang="zh-CN" altLang="en-US" sz="800"/>
          </a:p>
        </p:txBody>
      </p:sp>
      <p:sp>
        <p:nvSpPr>
          <p:cNvPr id="22548" name="AutoShape 38"/>
          <p:cNvSpPr>
            <a:spLocks/>
          </p:cNvSpPr>
          <p:nvPr/>
        </p:nvSpPr>
        <p:spPr bwMode="auto">
          <a:xfrm>
            <a:off x="196850" y="1590675"/>
            <a:ext cx="914400" cy="914400"/>
          </a:xfrm>
          <a:prstGeom prst="callout1">
            <a:avLst>
              <a:gd name="adj1" fmla="val 12500"/>
              <a:gd name="adj2" fmla="val 108333"/>
              <a:gd name="adj3" fmla="val 202778"/>
              <a:gd name="adj4" fmla="val 108333"/>
            </a:avLst>
          </a:prstGeom>
          <a:noFill/>
          <a:ln w="9525">
            <a:solidFill>
              <a:schemeClr val="tx1"/>
            </a:solidFill>
            <a:miter lim="800000"/>
            <a:headEnd/>
            <a:tailEnd/>
          </a:ln>
        </p:spPr>
        <p:txBody>
          <a:bodyPr lIns="90000" tIns="46800" rIns="90000" bIns="46800"/>
          <a:lstStyle/>
          <a:p>
            <a:pPr algn="ctr" defTabSz="914400"/>
            <a:r>
              <a:rPr lang="en-US" altLang="zh-CN" sz="800"/>
              <a:t>Predecessor company formed and secured its first major contract</a:t>
            </a:r>
          </a:p>
          <a:p>
            <a:pPr algn="ctr" defTabSz="914400"/>
            <a:endParaRPr lang="zh-CN" altLang="en-US" sz="800"/>
          </a:p>
        </p:txBody>
      </p:sp>
      <p:sp>
        <p:nvSpPr>
          <p:cNvPr id="22549" name="AutoShape 39"/>
          <p:cNvSpPr>
            <a:spLocks/>
          </p:cNvSpPr>
          <p:nvPr/>
        </p:nvSpPr>
        <p:spPr bwMode="auto">
          <a:xfrm>
            <a:off x="2058988" y="1711325"/>
            <a:ext cx="990600" cy="914400"/>
          </a:xfrm>
          <a:prstGeom prst="callout1">
            <a:avLst>
              <a:gd name="adj1" fmla="val 12500"/>
              <a:gd name="adj2" fmla="val 0"/>
              <a:gd name="adj3" fmla="val 190625"/>
              <a:gd name="adj4" fmla="val 0"/>
            </a:avLst>
          </a:prstGeom>
          <a:noFill/>
          <a:ln w="9525">
            <a:solidFill>
              <a:schemeClr val="tx1"/>
            </a:solidFill>
            <a:miter lim="800000"/>
            <a:headEnd/>
            <a:tailEnd/>
          </a:ln>
        </p:spPr>
        <p:txBody>
          <a:bodyPr lIns="90000" tIns="46800" rIns="90000" bIns="46800"/>
          <a:lstStyle/>
          <a:p>
            <a:pPr algn="ctr" defTabSz="914400"/>
            <a:r>
              <a:rPr lang="en-US" altLang="zh-CN" sz="800"/>
              <a:t>Awarded the first in a series of contracts by Jilin Meihekou Foukang Alcohol Co., Ltd to increase its production of edible ethanol by 35,000 </a:t>
            </a:r>
            <a:r>
              <a:rPr lang="en-GB" sz="800"/>
              <a:t>tonnes per year</a:t>
            </a:r>
            <a:r>
              <a:rPr lang="en-US" altLang="zh-CN" sz="800"/>
              <a:t>.</a:t>
            </a:r>
            <a:endParaRPr lang="zh-CN" altLang="en-US" sz="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5"/>
          <p:cNvSpPr>
            <a:spLocks noGrp="1"/>
          </p:cNvSpPr>
          <p:nvPr>
            <p:ph type="sldNum" sz="quarter" idx="12"/>
          </p:nvPr>
        </p:nvSpPr>
        <p:spPr/>
        <p:txBody>
          <a:bodyPr/>
          <a:lstStyle/>
          <a:p>
            <a:pPr>
              <a:defRPr/>
            </a:pPr>
            <a:fld id="{F2ED17AA-8CF0-4A4D-B597-DFAEDB9A93DE}" type="slidenum">
              <a:rPr lang="en-GB"/>
              <a:pPr>
                <a:defRPr/>
              </a:pPr>
              <a:t>5</a:t>
            </a:fld>
            <a:endParaRPr lang="en-GB"/>
          </a:p>
        </p:txBody>
      </p:sp>
      <p:sp>
        <p:nvSpPr>
          <p:cNvPr id="23553" name="Title 1"/>
          <p:cNvSpPr>
            <a:spLocks noGrp="1"/>
          </p:cNvSpPr>
          <p:nvPr>
            <p:ph type="title" idx="4294967295"/>
          </p:nvPr>
        </p:nvSpPr>
        <p:spPr/>
        <p:txBody>
          <a:bodyPr/>
          <a:lstStyle/>
          <a:p>
            <a:pPr eaLnBrk="1" hangingPunct="1"/>
            <a:r>
              <a:rPr lang="en-GB" smtClean="0">
                <a:latin typeface="Verdana" pitchFamily="34" charset="0"/>
              </a:rPr>
              <a:t>Business Model Overview</a:t>
            </a:r>
          </a:p>
        </p:txBody>
      </p:sp>
      <p:sp>
        <p:nvSpPr>
          <p:cNvPr id="23554" name="Rectangle 23"/>
          <p:cNvSpPr>
            <a:spLocks noGrp="1"/>
          </p:cNvSpPr>
          <p:nvPr>
            <p:ph type="body" idx="4294967295"/>
          </p:nvPr>
        </p:nvSpPr>
        <p:spPr>
          <a:xfrm>
            <a:off x="371475" y="1241425"/>
            <a:ext cx="8229600" cy="917575"/>
          </a:xfrm>
        </p:spPr>
        <p:txBody>
          <a:bodyPr/>
          <a:lstStyle/>
          <a:p>
            <a:r>
              <a:rPr lang="en-US" altLang="zh-CN" smtClean="0">
                <a:latin typeface="Verdana" pitchFamily="34" charset="0"/>
                <a:ea typeface="宋体" pitchFamily="2" charset="-122"/>
              </a:rPr>
              <a:t>Integrated technology and engineering solution provider to biofuel and biochemical producers</a:t>
            </a:r>
          </a:p>
          <a:p>
            <a:pPr lvl="1"/>
            <a:endParaRPr lang="en-US" altLang="zh-CN" smtClean="0">
              <a:latin typeface="Verdana" pitchFamily="34" charset="0"/>
              <a:ea typeface="宋体" pitchFamily="2" charset="-122"/>
            </a:endParaRPr>
          </a:p>
        </p:txBody>
      </p:sp>
      <p:sp>
        <p:nvSpPr>
          <p:cNvPr id="23555"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529F91C3-2167-4867-B003-86D03AAE5E1F}" type="slidenum">
              <a:rPr lang="en-GB" sz="800">
                <a:solidFill>
                  <a:srgbClr val="1F7BD6"/>
                </a:solidFill>
                <a:latin typeface="Verdana" pitchFamily="34" charset="0"/>
              </a:rPr>
              <a:pPr algn="r"/>
              <a:t>5</a:t>
            </a:fld>
            <a:endParaRPr lang="en-GB" sz="800">
              <a:solidFill>
                <a:srgbClr val="1F7BD6"/>
              </a:solidFill>
              <a:latin typeface="Verdana" pitchFamily="34" charset="0"/>
            </a:endParaRPr>
          </a:p>
        </p:txBody>
      </p:sp>
      <p:sp>
        <p:nvSpPr>
          <p:cNvPr id="23556" name="Footer Placeholder 4"/>
          <p:cNvSpPr txBox="1">
            <a:spLocks noGrp="1"/>
          </p:cNvSpPr>
          <p:nvPr/>
        </p:nvSpPr>
        <p:spPr bwMode="auto">
          <a:xfrm>
            <a:off x="3124200" y="6237288"/>
            <a:ext cx="2895600" cy="288925"/>
          </a:xfrm>
          <a:prstGeom prst="rect">
            <a:avLst/>
          </a:prstGeom>
          <a:noFill/>
          <a:ln w="9525">
            <a:noFill/>
            <a:miter lim="800000"/>
            <a:headEnd/>
            <a:tailEnd/>
          </a:ln>
        </p:spPr>
        <p:txBody>
          <a:bodyPr/>
          <a:lstStyle/>
          <a:p>
            <a:pPr algn="ctr" defTabSz="914400"/>
            <a:endParaRPr lang="zh-CN" altLang="en-US" sz="1000"/>
          </a:p>
          <a:p>
            <a:pPr algn="ctr" defTabSz="914400"/>
            <a:fld id="{A3275CCA-FFA5-4D7D-9C39-84EEA61ED3A0}" type="slidenum">
              <a:rPr lang="zh-CN" altLang="en-US" sz="1000"/>
              <a:pPr algn="ctr" defTabSz="914400"/>
              <a:t>5</a:t>
            </a:fld>
            <a:endParaRPr lang="en-US" altLang="zh-CN" sz="1000"/>
          </a:p>
        </p:txBody>
      </p:sp>
      <p:sp>
        <p:nvSpPr>
          <p:cNvPr id="23557" name="AutoShape 85"/>
          <p:cNvSpPr>
            <a:spLocks noChangeArrowheads="1"/>
          </p:cNvSpPr>
          <p:nvPr/>
        </p:nvSpPr>
        <p:spPr bwMode="auto">
          <a:xfrm>
            <a:off x="3124200" y="2159000"/>
            <a:ext cx="2667000" cy="660400"/>
          </a:xfrm>
          <a:prstGeom prst="roundRect">
            <a:avLst>
              <a:gd name="adj" fmla="val 16667"/>
            </a:avLst>
          </a:prstGeom>
          <a:solidFill>
            <a:schemeClr val="accent1"/>
          </a:solidFill>
          <a:ln w="9525">
            <a:solidFill>
              <a:schemeClr val="tx1"/>
            </a:solidFill>
            <a:round/>
            <a:headEnd/>
            <a:tailEnd/>
          </a:ln>
        </p:spPr>
        <p:txBody>
          <a:bodyPr wrap="none" anchor="ctr"/>
          <a:lstStyle/>
          <a:p>
            <a:pPr algn="ctr" defTabSz="914400"/>
            <a:r>
              <a:rPr lang="en-US" altLang="zh-CN"/>
              <a:t>CNE</a:t>
            </a:r>
          </a:p>
        </p:txBody>
      </p:sp>
      <p:sp>
        <p:nvSpPr>
          <p:cNvPr id="23558" name="Line 86"/>
          <p:cNvSpPr>
            <a:spLocks noChangeShapeType="1"/>
          </p:cNvSpPr>
          <p:nvPr/>
        </p:nvSpPr>
        <p:spPr bwMode="auto">
          <a:xfrm>
            <a:off x="2362200" y="3930650"/>
            <a:ext cx="4140200" cy="0"/>
          </a:xfrm>
          <a:prstGeom prst="line">
            <a:avLst/>
          </a:prstGeom>
          <a:noFill/>
          <a:ln w="9525">
            <a:solidFill>
              <a:schemeClr val="tx1"/>
            </a:solidFill>
            <a:round/>
            <a:headEnd/>
            <a:tailEnd/>
          </a:ln>
        </p:spPr>
        <p:txBody>
          <a:bodyPr/>
          <a:lstStyle/>
          <a:p>
            <a:endParaRPr lang="en-US"/>
          </a:p>
        </p:txBody>
      </p:sp>
      <p:sp>
        <p:nvSpPr>
          <p:cNvPr id="23559" name="AutoShape 87"/>
          <p:cNvSpPr>
            <a:spLocks noChangeArrowheads="1"/>
          </p:cNvSpPr>
          <p:nvPr/>
        </p:nvSpPr>
        <p:spPr bwMode="auto">
          <a:xfrm>
            <a:off x="1054100" y="4219575"/>
            <a:ext cx="2667000" cy="660400"/>
          </a:xfrm>
          <a:prstGeom prst="roundRect">
            <a:avLst>
              <a:gd name="adj" fmla="val 16667"/>
            </a:avLst>
          </a:prstGeom>
          <a:solidFill>
            <a:schemeClr val="accent1"/>
          </a:solidFill>
          <a:ln w="9525">
            <a:solidFill>
              <a:schemeClr val="tx1"/>
            </a:solidFill>
            <a:round/>
            <a:headEnd/>
            <a:tailEnd/>
          </a:ln>
        </p:spPr>
        <p:txBody>
          <a:bodyPr wrap="none" anchor="ctr"/>
          <a:lstStyle/>
          <a:p>
            <a:pPr algn="ctr" defTabSz="914400"/>
            <a:r>
              <a:rPr lang="en-US" altLang="zh-CN" sz="1400"/>
              <a:t>Technology and Engineering</a:t>
            </a:r>
          </a:p>
        </p:txBody>
      </p:sp>
      <p:sp>
        <p:nvSpPr>
          <p:cNvPr id="23560" name="AutoShape 88"/>
          <p:cNvSpPr>
            <a:spLocks noChangeArrowheads="1"/>
          </p:cNvSpPr>
          <p:nvPr/>
        </p:nvSpPr>
        <p:spPr bwMode="auto">
          <a:xfrm>
            <a:off x="5181600" y="4232275"/>
            <a:ext cx="2667000" cy="660400"/>
          </a:xfrm>
          <a:prstGeom prst="roundRect">
            <a:avLst>
              <a:gd name="adj" fmla="val 16667"/>
            </a:avLst>
          </a:prstGeom>
          <a:solidFill>
            <a:schemeClr val="accent1"/>
          </a:solidFill>
          <a:ln w="9525">
            <a:solidFill>
              <a:schemeClr val="tx1"/>
            </a:solidFill>
            <a:round/>
            <a:headEnd/>
            <a:tailEnd/>
          </a:ln>
        </p:spPr>
        <p:txBody>
          <a:bodyPr wrap="none" anchor="ctr"/>
          <a:lstStyle/>
          <a:p>
            <a:pPr algn="ctr" defTabSz="914400"/>
            <a:endParaRPr lang="en-US" altLang="zh-CN" sz="1400"/>
          </a:p>
          <a:p>
            <a:pPr algn="ctr" defTabSz="914400"/>
            <a:r>
              <a:rPr lang="en-US" altLang="zh-CN" sz="1400"/>
              <a:t>Investments</a:t>
            </a:r>
          </a:p>
          <a:p>
            <a:pPr algn="ctr" defTabSz="914400"/>
            <a:endParaRPr lang="en-US" altLang="zh-CN" sz="1400"/>
          </a:p>
        </p:txBody>
      </p:sp>
      <p:sp>
        <p:nvSpPr>
          <p:cNvPr id="23561" name="Line 89"/>
          <p:cNvSpPr>
            <a:spLocks noChangeShapeType="1"/>
          </p:cNvSpPr>
          <p:nvPr/>
        </p:nvSpPr>
        <p:spPr bwMode="auto">
          <a:xfrm flipH="1">
            <a:off x="2362200" y="3930650"/>
            <a:ext cx="3175" cy="288925"/>
          </a:xfrm>
          <a:prstGeom prst="line">
            <a:avLst/>
          </a:prstGeom>
          <a:noFill/>
          <a:ln w="9525">
            <a:solidFill>
              <a:schemeClr val="tx1"/>
            </a:solidFill>
            <a:round/>
            <a:headEnd/>
            <a:tailEnd/>
          </a:ln>
        </p:spPr>
        <p:txBody>
          <a:bodyPr/>
          <a:lstStyle/>
          <a:p>
            <a:endParaRPr lang="en-US"/>
          </a:p>
        </p:txBody>
      </p:sp>
      <p:sp>
        <p:nvSpPr>
          <p:cNvPr id="23562" name="Line 90"/>
          <p:cNvSpPr>
            <a:spLocks noChangeShapeType="1"/>
          </p:cNvSpPr>
          <p:nvPr/>
        </p:nvSpPr>
        <p:spPr bwMode="auto">
          <a:xfrm>
            <a:off x="6502400" y="3940175"/>
            <a:ext cx="0" cy="292100"/>
          </a:xfrm>
          <a:prstGeom prst="line">
            <a:avLst/>
          </a:prstGeom>
          <a:noFill/>
          <a:ln w="9525">
            <a:solidFill>
              <a:schemeClr val="tx1"/>
            </a:solidFill>
            <a:round/>
            <a:headEnd/>
            <a:tailEnd/>
          </a:ln>
        </p:spPr>
        <p:txBody>
          <a:bodyPr/>
          <a:lstStyle/>
          <a:p>
            <a:endParaRPr lang="en-US"/>
          </a:p>
        </p:txBody>
      </p:sp>
      <p:sp>
        <p:nvSpPr>
          <p:cNvPr id="23563" name="Line 91"/>
          <p:cNvSpPr>
            <a:spLocks noChangeShapeType="1"/>
          </p:cNvSpPr>
          <p:nvPr/>
        </p:nvSpPr>
        <p:spPr bwMode="auto">
          <a:xfrm>
            <a:off x="4470400" y="2819400"/>
            <a:ext cx="0" cy="330200"/>
          </a:xfrm>
          <a:prstGeom prst="line">
            <a:avLst/>
          </a:prstGeom>
          <a:noFill/>
          <a:ln w="9525">
            <a:solidFill>
              <a:schemeClr val="tx1"/>
            </a:solidFill>
            <a:round/>
            <a:headEnd/>
            <a:tailEnd/>
          </a:ln>
        </p:spPr>
        <p:txBody>
          <a:bodyPr/>
          <a:lstStyle/>
          <a:p>
            <a:endParaRPr lang="en-US"/>
          </a:p>
        </p:txBody>
      </p:sp>
      <p:sp>
        <p:nvSpPr>
          <p:cNvPr id="23564" name="AutoShape 92"/>
          <p:cNvSpPr>
            <a:spLocks noChangeArrowheads="1"/>
          </p:cNvSpPr>
          <p:nvPr/>
        </p:nvSpPr>
        <p:spPr bwMode="auto">
          <a:xfrm>
            <a:off x="847725" y="5238750"/>
            <a:ext cx="914400" cy="914400"/>
          </a:xfrm>
          <a:prstGeom prst="roundRect">
            <a:avLst>
              <a:gd name="adj" fmla="val 16667"/>
            </a:avLst>
          </a:prstGeom>
          <a:solidFill>
            <a:schemeClr val="accent1"/>
          </a:solidFill>
          <a:ln w="9525">
            <a:solidFill>
              <a:schemeClr val="tx1"/>
            </a:solidFill>
            <a:round/>
            <a:headEnd/>
            <a:tailEnd/>
          </a:ln>
        </p:spPr>
        <p:txBody>
          <a:bodyPr anchor="ctr"/>
          <a:lstStyle/>
          <a:p>
            <a:pPr algn="ctr" defTabSz="914400"/>
            <a:r>
              <a:rPr lang="en-US" altLang="zh-CN" sz="800"/>
              <a:t>Design and Build</a:t>
            </a:r>
          </a:p>
        </p:txBody>
      </p:sp>
      <p:sp>
        <p:nvSpPr>
          <p:cNvPr id="23565" name="AutoShape 93"/>
          <p:cNvSpPr>
            <a:spLocks noChangeArrowheads="1"/>
          </p:cNvSpPr>
          <p:nvPr/>
        </p:nvSpPr>
        <p:spPr bwMode="auto">
          <a:xfrm>
            <a:off x="1911350" y="5245100"/>
            <a:ext cx="914400" cy="9144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altLang="zh-CN" sz="800"/>
              <a:t>Energy Management Conservation (“EMC”) and Yeast Management Services</a:t>
            </a:r>
          </a:p>
        </p:txBody>
      </p:sp>
      <p:sp>
        <p:nvSpPr>
          <p:cNvPr id="23566" name="AutoShape 94"/>
          <p:cNvSpPr>
            <a:spLocks noChangeArrowheads="1"/>
          </p:cNvSpPr>
          <p:nvPr/>
        </p:nvSpPr>
        <p:spPr bwMode="auto">
          <a:xfrm>
            <a:off x="2974975" y="5241925"/>
            <a:ext cx="914400" cy="9144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altLang="zh-CN" sz="800"/>
              <a:t>Waste Management</a:t>
            </a:r>
          </a:p>
        </p:txBody>
      </p:sp>
      <p:sp>
        <p:nvSpPr>
          <p:cNvPr id="23567" name="AutoShape 95"/>
          <p:cNvSpPr>
            <a:spLocks noChangeArrowheads="1"/>
          </p:cNvSpPr>
          <p:nvPr/>
        </p:nvSpPr>
        <p:spPr bwMode="auto">
          <a:xfrm>
            <a:off x="5553075" y="5257800"/>
            <a:ext cx="914400" cy="9144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altLang="zh-CN" sz="800"/>
              <a:t>Research and Development</a:t>
            </a:r>
          </a:p>
        </p:txBody>
      </p:sp>
      <p:sp>
        <p:nvSpPr>
          <p:cNvPr id="23568" name="AutoShape 96"/>
          <p:cNvSpPr>
            <a:spLocks noChangeArrowheads="1"/>
          </p:cNvSpPr>
          <p:nvPr/>
        </p:nvSpPr>
        <p:spPr bwMode="auto">
          <a:xfrm>
            <a:off x="6629400" y="5267325"/>
            <a:ext cx="914400" cy="914400"/>
          </a:xfrm>
          <a:prstGeom prst="roundRect">
            <a:avLst>
              <a:gd name="adj" fmla="val 16667"/>
            </a:avLst>
          </a:prstGeom>
          <a:solidFill>
            <a:schemeClr val="accent1"/>
          </a:solidFill>
          <a:ln w="9525">
            <a:solidFill>
              <a:schemeClr val="tx1"/>
            </a:solidFill>
            <a:round/>
            <a:headEnd/>
            <a:tailEnd/>
          </a:ln>
        </p:spPr>
        <p:txBody>
          <a:bodyPr anchor="ctr"/>
          <a:lstStyle/>
          <a:p>
            <a:pPr algn="ctr"/>
            <a:r>
              <a:rPr lang="en-US" altLang="zh-CN" sz="800"/>
              <a:t>Acquisitions and Joint Ventures</a:t>
            </a:r>
          </a:p>
        </p:txBody>
      </p:sp>
      <p:sp>
        <p:nvSpPr>
          <p:cNvPr id="23569" name="Line 97"/>
          <p:cNvSpPr>
            <a:spLocks noChangeShapeType="1"/>
          </p:cNvSpPr>
          <p:nvPr/>
        </p:nvSpPr>
        <p:spPr bwMode="auto">
          <a:xfrm>
            <a:off x="1285875" y="5076825"/>
            <a:ext cx="2127250" cy="4763"/>
          </a:xfrm>
          <a:prstGeom prst="line">
            <a:avLst/>
          </a:prstGeom>
          <a:noFill/>
          <a:ln w="9525">
            <a:solidFill>
              <a:schemeClr val="tx1"/>
            </a:solidFill>
            <a:round/>
            <a:headEnd/>
            <a:tailEnd/>
          </a:ln>
        </p:spPr>
        <p:txBody>
          <a:bodyPr/>
          <a:lstStyle/>
          <a:p>
            <a:endParaRPr lang="en-US"/>
          </a:p>
        </p:txBody>
      </p:sp>
      <p:sp>
        <p:nvSpPr>
          <p:cNvPr id="23570" name="Line 98"/>
          <p:cNvSpPr>
            <a:spLocks noChangeShapeType="1"/>
          </p:cNvSpPr>
          <p:nvPr/>
        </p:nvSpPr>
        <p:spPr bwMode="auto">
          <a:xfrm>
            <a:off x="1285875" y="5076825"/>
            <a:ext cx="0" cy="161925"/>
          </a:xfrm>
          <a:prstGeom prst="line">
            <a:avLst/>
          </a:prstGeom>
          <a:noFill/>
          <a:ln w="9525">
            <a:solidFill>
              <a:schemeClr val="tx1"/>
            </a:solidFill>
            <a:round/>
            <a:headEnd/>
            <a:tailEnd/>
          </a:ln>
        </p:spPr>
        <p:txBody>
          <a:bodyPr/>
          <a:lstStyle/>
          <a:p>
            <a:endParaRPr lang="en-US"/>
          </a:p>
        </p:txBody>
      </p:sp>
      <p:sp>
        <p:nvSpPr>
          <p:cNvPr id="23571" name="Line 99"/>
          <p:cNvSpPr>
            <a:spLocks noChangeShapeType="1"/>
          </p:cNvSpPr>
          <p:nvPr/>
        </p:nvSpPr>
        <p:spPr bwMode="auto">
          <a:xfrm flipH="1">
            <a:off x="2365375" y="5086350"/>
            <a:ext cx="0" cy="161925"/>
          </a:xfrm>
          <a:prstGeom prst="line">
            <a:avLst/>
          </a:prstGeom>
          <a:noFill/>
          <a:ln w="9525">
            <a:solidFill>
              <a:schemeClr val="tx1"/>
            </a:solidFill>
            <a:round/>
            <a:headEnd/>
            <a:tailEnd/>
          </a:ln>
        </p:spPr>
        <p:txBody>
          <a:bodyPr/>
          <a:lstStyle/>
          <a:p>
            <a:endParaRPr lang="en-US"/>
          </a:p>
        </p:txBody>
      </p:sp>
      <p:sp>
        <p:nvSpPr>
          <p:cNvPr id="23572" name="Line 100"/>
          <p:cNvSpPr>
            <a:spLocks noChangeShapeType="1"/>
          </p:cNvSpPr>
          <p:nvPr/>
        </p:nvSpPr>
        <p:spPr bwMode="auto">
          <a:xfrm>
            <a:off x="3413125" y="5076825"/>
            <a:ext cx="0" cy="161925"/>
          </a:xfrm>
          <a:prstGeom prst="line">
            <a:avLst/>
          </a:prstGeom>
          <a:noFill/>
          <a:ln w="9525">
            <a:solidFill>
              <a:schemeClr val="tx1"/>
            </a:solidFill>
            <a:round/>
            <a:headEnd/>
            <a:tailEnd/>
          </a:ln>
        </p:spPr>
        <p:txBody>
          <a:bodyPr/>
          <a:lstStyle/>
          <a:p>
            <a:endParaRPr lang="en-US"/>
          </a:p>
        </p:txBody>
      </p:sp>
      <p:sp>
        <p:nvSpPr>
          <p:cNvPr id="23573" name="Line 102"/>
          <p:cNvSpPr>
            <a:spLocks noChangeShapeType="1"/>
          </p:cNvSpPr>
          <p:nvPr/>
        </p:nvSpPr>
        <p:spPr bwMode="auto">
          <a:xfrm>
            <a:off x="6019800" y="5086350"/>
            <a:ext cx="0" cy="161925"/>
          </a:xfrm>
          <a:prstGeom prst="line">
            <a:avLst/>
          </a:prstGeom>
          <a:noFill/>
          <a:ln w="9525">
            <a:solidFill>
              <a:schemeClr val="tx1"/>
            </a:solidFill>
            <a:round/>
            <a:headEnd/>
            <a:tailEnd/>
          </a:ln>
        </p:spPr>
        <p:txBody>
          <a:bodyPr/>
          <a:lstStyle/>
          <a:p>
            <a:endParaRPr lang="en-US"/>
          </a:p>
        </p:txBody>
      </p:sp>
      <p:sp>
        <p:nvSpPr>
          <p:cNvPr id="23574" name="Line 103"/>
          <p:cNvSpPr>
            <a:spLocks noChangeShapeType="1"/>
          </p:cNvSpPr>
          <p:nvPr/>
        </p:nvSpPr>
        <p:spPr bwMode="auto">
          <a:xfrm>
            <a:off x="7054850" y="5081588"/>
            <a:ext cx="0" cy="185737"/>
          </a:xfrm>
          <a:prstGeom prst="line">
            <a:avLst/>
          </a:prstGeom>
          <a:noFill/>
          <a:ln w="9525">
            <a:solidFill>
              <a:schemeClr val="tx1"/>
            </a:solidFill>
            <a:round/>
            <a:headEnd/>
            <a:tailEnd/>
          </a:ln>
        </p:spPr>
        <p:txBody>
          <a:bodyPr/>
          <a:lstStyle/>
          <a:p>
            <a:endParaRPr lang="en-US"/>
          </a:p>
        </p:txBody>
      </p:sp>
      <p:sp>
        <p:nvSpPr>
          <p:cNvPr id="23575" name="Line 104"/>
          <p:cNvSpPr>
            <a:spLocks noChangeShapeType="1"/>
          </p:cNvSpPr>
          <p:nvPr/>
        </p:nvSpPr>
        <p:spPr bwMode="auto">
          <a:xfrm>
            <a:off x="6545263" y="4902200"/>
            <a:ext cx="0" cy="184150"/>
          </a:xfrm>
          <a:prstGeom prst="line">
            <a:avLst/>
          </a:prstGeom>
          <a:noFill/>
          <a:ln w="9525">
            <a:solidFill>
              <a:schemeClr val="tx1"/>
            </a:solidFill>
            <a:round/>
            <a:headEnd/>
            <a:tailEnd/>
          </a:ln>
        </p:spPr>
        <p:txBody>
          <a:bodyPr/>
          <a:lstStyle/>
          <a:p>
            <a:endParaRPr lang="en-US"/>
          </a:p>
        </p:txBody>
      </p:sp>
      <p:sp>
        <p:nvSpPr>
          <p:cNvPr id="23576" name="Line 105"/>
          <p:cNvSpPr>
            <a:spLocks noChangeShapeType="1"/>
          </p:cNvSpPr>
          <p:nvPr/>
        </p:nvSpPr>
        <p:spPr bwMode="auto">
          <a:xfrm>
            <a:off x="2368550" y="4892675"/>
            <a:ext cx="0" cy="200025"/>
          </a:xfrm>
          <a:prstGeom prst="line">
            <a:avLst/>
          </a:prstGeom>
          <a:noFill/>
          <a:ln w="9525">
            <a:solidFill>
              <a:schemeClr val="tx1"/>
            </a:solidFill>
            <a:round/>
            <a:headEnd/>
            <a:tailEnd/>
          </a:ln>
        </p:spPr>
        <p:txBody>
          <a:bodyPr/>
          <a:lstStyle/>
          <a:p>
            <a:endParaRPr lang="en-US"/>
          </a:p>
        </p:txBody>
      </p:sp>
      <p:sp>
        <p:nvSpPr>
          <p:cNvPr id="23577" name="Line 107"/>
          <p:cNvSpPr>
            <a:spLocks noChangeShapeType="1"/>
          </p:cNvSpPr>
          <p:nvPr/>
        </p:nvSpPr>
        <p:spPr bwMode="auto">
          <a:xfrm>
            <a:off x="6019800" y="5087938"/>
            <a:ext cx="1035050" cy="0"/>
          </a:xfrm>
          <a:prstGeom prst="line">
            <a:avLst/>
          </a:prstGeom>
          <a:noFill/>
          <a:ln w="9525">
            <a:solidFill>
              <a:schemeClr val="tx1"/>
            </a:solidFill>
            <a:round/>
            <a:headEnd/>
            <a:tailEnd/>
          </a:ln>
        </p:spPr>
        <p:txBody>
          <a:bodyPr/>
          <a:lstStyle/>
          <a:p>
            <a:endParaRPr lang="en-US"/>
          </a:p>
        </p:txBody>
      </p:sp>
      <p:sp>
        <p:nvSpPr>
          <p:cNvPr id="23580" name="AutoShape 28"/>
          <p:cNvSpPr>
            <a:spLocks noChangeArrowheads="1"/>
          </p:cNvSpPr>
          <p:nvPr/>
        </p:nvSpPr>
        <p:spPr bwMode="auto">
          <a:xfrm>
            <a:off x="3521075" y="3108325"/>
            <a:ext cx="1893888" cy="508000"/>
          </a:xfrm>
          <a:prstGeom prst="roundRect">
            <a:avLst>
              <a:gd name="adj" fmla="val 16667"/>
            </a:avLst>
          </a:prstGeom>
          <a:solidFill>
            <a:schemeClr val="accent1"/>
          </a:solidFill>
          <a:ln w="9525">
            <a:solidFill>
              <a:schemeClr val="tx1"/>
            </a:solidFill>
            <a:round/>
            <a:headEnd/>
            <a:tailEnd/>
          </a:ln>
          <a:effectLst/>
        </p:spPr>
        <p:txBody>
          <a:bodyPr anchor="ctr">
            <a:spAutoFit/>
          </a:bodyPr>
          <a:lstStyle/>
          <a:p>
            <a:pPr algn="ctr" defTabSz="914400"/>
            <a:r>
              <a:rPr lang="en-US" altLang="zh-CN" sz="800"/>
              <a:t>Guangdong Zhongke Tianyuan New Energy Science &amp; Technology Co. Ltd (“ZKTY”)</a:t>
            </a:r>
          </a:p>
        </p:txBody>
      </p:sp>
      <p:sp>
        <p:nvSpPr>
          <p:cNvPr id="23581" name="Line 29"/>
          <p:cNvSpPr>
            <a:spLocks noChangeShapeType="1"/>
          </p:cNvSpPr>
          <p:nvPr/>
        </p:nvSpPr>
        <p:spPr bwMode="auto">
          <a:xfrm>
            <a:off x="4470400" y="3616325"/>
            <a:ext cx="0" cy="314325"/>
          </a:xfrm>
          <a:prstGeom prst="line">
            <a:avLst/>
          </a:prstGeom>
          <a:noFill/>
          <a:ln w="9525">
            <a:solidFill>
              <a:schemeClr val="tx1"/>
            </a:solidFill>
            <a:round/>
            <a:headEnd/>
            <a:tailEnd/>
          </a:ln>
          <a:effectLst/>
        </p:spPr>
        <p:txBody>
          <a:bodyPr/>
          <a:lstStyle/>
          <a:p>
            <a:endParaRPr lang="en-US"/>
          </a:p>
        </p:txBody>
      </p:sp>
      <p:sp>
        <p:nvSpPr>
          <p:cNvPr id="23583" name="Rectangle 31"/>
          <p:cNvSpPr>
            <a:spLocks noChangeArrowheads="1"/>
          </p:cNvSpPr>
          <p:nvPr/>
        </p:nvSpPr>
        <p:spPr bwMode="auto">
          <a:xfrm>
            <a:off x="6019800" y="3233738"/>
            <a:ext cx="2724150" cy="228600"/>
          </a:xfrm>
          <a:prstGeom prst="rect">
            <a:avLst/>
          </a:prstGeom>
          <a:noFill/>
          <a:ln w="9525">
            <a:noFill/>
            <a:miter lim="800000"/>
            <a:headEnd/>
            <a:tailEnd/>
          </a:ln>
          <a:effectLst/>
        </p:spPr>
        <p:txBody>
          <a:bodyPr wrap="none">
            <a:spAutoFit/>
          </a:bodyPr>
          <a:lstStyle/>
          <a:p>
            <a:pPr defTabSz="914400"/>
            <a:r>
              <a:rPr lang="en-GB" sz="900"/>
              <a:t>Wholly foreign owned enterprise</a:t>
            </a:r>
            <a:r>
              <a:rPr lang="en-GB" sz="900" i="1">
                <a:solidFill>
                  <a:srgbClr val="000000"/>
                </a:solidFill>
              </a:rPr>
              <a:t> and trading entity</a:t>
            </a:r>
            <a:endParaRPr lang="zh-CN" altLang="en-US" sz="900" i="1">
              <a:solidFill>
                <a:srgbClr val="000000"/>
              </a:solidFill>
            </a:endParaRPr>
          </a:p>
        </p:txBody>
      </p:sp>
      <p:sp>
        <p:nvSpPr>
          <p:cNvPr id="73757" name="Rectangle 217"/>
          <p:cNvSpPr>
            <a:spLocks noChangeArrowheads="1"/>
          </p:cNvSpPr>
          <p:nvPr/>
        </p:nvSpPr>
        <p:spPr bwMode="auto">
          <a:xfrm>
            <a:off x="6157913" y="2376488"/>
            <a:ext cx="2541587" cy="611187"/>
          </a:xfrm>
          <a:prstGeom prst="rect">
            <a:avLst/>
          </a:prstGeom>
          <a:solidFill>
            <a:srgbClr val="FFFFFF"/>
          </a:solidFill>
          <a:ln w="9525">
            <a:solidFill>
              <a:srgbClr val="FFFFFF"/>
            </a:solidFill>
            <a:miter lim="800000"/>
            <a:headEnd/>
            <a:tailEnd/>
          </a:ln>
        </p:spPr>
        <p:txBody>
          <a:bodyPr/>
          <a:lstStyle/>
          <a:p>
            <a:pPr algn="just" defTabSz="914400" eaLnBrk="0" hangingPunct="0">
              <a:spcBef>
                <a:spcPts val="500"/>
              </a:spcBef>
              <a:spcAft>
                <a:spcPts val="600"/>
              </a:spcAft>
            </a:pPr>
            <a:r>
              <a:rPr lang="en-GB" sz="1000" i="1">
                <a:solidFill>
                  <a:srgbClr val="000000"/>
                </a:solidFill>
              </a:rPr>
              <a:t>AIM quoted, Jersey incorporated, Group holding company</a:t>
            </a:r>
            <a:endParaRPr lang="en-US" altLang="zh-CN" sz="1000" i="1">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7E5E5893-7A6E-4685-AA48-DFED582735F1}" type="slidenum">
              <a:rPr lang="en-GB"/>
              <a:pPr>
                <a:defRPr/>
              </a:pPr>
              <a:t>6</a:t>
            </a:fld>
            <a:endParaRPr lang="en-GB"/>
          </a:p>
        </p:txBody>
      </p:sp>
      <p:sp>
        <p:nvSpPr>
          <p:cNvPr id="52226" name="Rectangle 2"/>
          <p:cNvSpPr>
            <a:spLocks noGrp="1"/>
          </p:cNvSpPr>
          <p:nvPr>
            <p:ph type="title" idx="4294967295"/>
          </p:nvPr>
        </p:nvSpPr>
        <p:spPr/>
        <p:txBody>
          <a:bodyPr/>
          <a:lstStyle/>
          <a:p>
            <a:r>
              <a:rPr lang="en-US" altLang="zh-CN" smtClean="0">
                <a:latin typeface="Verdana" pitchFamily="34" charset="0"/>
                <a:ea typeface="宋体" pitchFamily="2" charset="-122"/>
              </a:rPr>
              <a:t>Primary Market Drivers and Opportunities</a:t>
            </a:r>
          </a:p>
        </p:txBody>
      </p:sp>
      <p:sp>
        <p:nvSpPr>
          <p:cNvPr id="52227" name="Rectangle 9"/>
          <p:cNvSpPr>
            <a:spLocks noGrp="1"/>
          </p:cNvSpPr>
          <p:nvPr>
            <p:ph type="body" sz="half" idx="4294967295"/>
          </p:nvPr>
        </p:nvSpPr>
        <p:spPr>
          <a:xfrm>
            <a:off x="4648200" y="1739900"/>
            <a:ext cx="4038600" cy="4318000"/>
          </a:xfrm>
        </p:spPr>
        <p:txBody>
          <a:bodyPr/>
          <a:lstStyle/>
          <a:p>
            <a:r>
              <a:rPr lang="en-GB" sz="1200" smtClean="0">
                <a:latin typeface="Verdana" pitchFamily="34" charset="0"/>
              </a:rPr>
              <a:t>Bioenergy is widely considered to be one of the key alternatives to fossil fuel</a:t>
            </a:r>
          </a:p>
          <a:p>
            <a:endParaRPr lang="en-US" altLang="zh-CN" sz="1200" smtClean="0">
              <a:latin typeface="Verdana" pitchFamily="34" charset="0"/>
              <a:ea typeface="宋体" pitchFamily="2" charset="-122"/>
            </a:endParaRPr>
          </a:p>
          <a:p>
            <a:r>
              <a:rPr lang="en-US" altLang="zh-CN" sz="1200" smtClean="0">
                <a:latin typeface="Verdana" pitchFamily="34" charset="0"/>
                <a:ea typeface="宋体" pitchFamily="2" charset="-122"/>
              </a:rPr>
              <a:t>Mandatory blending around the world (including China) – e.g. 1</a:t>
            </a:r>
            <a:r>
              <a:rPr lang="en-GB" sz="1200" smtClean="0">
                <a:latin typeface="Verdana" pitchFamily="34" charset="0"/>
              </a:rPr>
              <a:t>0% of road fuels in the EU by 2020 </a:t>
            </a:r>
            <a:endParaRPr lang="en-US" altLang="zh-CN" sz="1200" smtClean="0">
              <a:latin typeface="Verdana" pitchFamily="34" charset="0"/>
              <a:ea typeface="宋体" pitchFamily="2" charset="-122"/>
            </a:endParaRPr>
          </a:p>
          <a:p>
            <a:endParaRPr lang="en-US" altLang="zh-CN" sz="1200" smtClean="0">
              <a:latin typeface="Verdana" pitchFamily="34" charset="0"/>
              <a:ea typeface="宋体" pitchFamily="2" charset="-122"/>
            </a:endParaRPr>
          </a:p>
          <a:p>
            <a:r>
              <a:rPr lang="en-US" altLang="zh-CN" sz="1200" smtClean="0">
                <a:latin typeface="Verdana" pitchFamily="34" charset="0"/>
                <a:ea typeface="宋体" pitchFamily="2" charset="-122"/>
              </a:rPr>
              <a:t>National Development and Reform Commission in China forecasts that the production of ethanol will increase from 1.7m tons in 2008 to 10m tons in 2020</a:t>
            </a:r>
          </a:p>
          <a:p>
            <a:endParaRPr lang="en-US" altLang="zh-CN" sz="1200" smtClean="0">
              <a:latin typeface="Verdana" pitchFamily="34" charset="0"/>
              <a:ea typeface="宋体" pitchFamily="2" charset="-122"/>
            </a:endParaRPr>
          </a:p>
          <a:p>
            <a:r>
              <a:rPr lang="en-US" altLang="zh-CN" sz="1200" smtClean="0">
                <a:latin typeface="Verdana" pitchFamily="34" charset="0"/>
                <a:ea typeface="宋体" pitchFamily="2" charset="-122"/>
              </a:rPr>
              <a:t>“Fuel versus fuel”</a:t>
            </a:r>
          </a:p>
          <a:p>
            <a:endParaRPr lang="en-US" altLang="zh-CN" sz="1200" smtClean="0">
              <a:latin typeface="Verdana" pitchFamily="34" charset="0"/>
              <a:ea typeface="宋体" pitchFamily="2" charset="-122"/>
            </a:endParaRPr>
          </a:p>
          <a:p>
            <a:r>
              <a:rPr lang="en-US" altLang="zh-CN" sz="1200" smtClean="0">
                <a:latin typeface="Verdana" pitchFamily="34" charset="0"/>
                <a:ea typeface="宋体" pitchFamily="2" charset="-122"/>
              </a:rPr>
              <a:t>Novozymes and Mckinsey &amp; Company predict that cellulosic ethanol could be substituted for 31m tons of gasoline in China by 2020, cutting the nation's oil imports by 10%, and forecasted to bring about construction projects with a total value of RMB 96bn between 2010 to 2020. </a:t>
            </a:r>
          </a:p>
        </p:txBody>
      </p:sp>
      <p:sp>
        <p:nvSpPr>
          <p:cNvPr id="52228" name="AutoShape 4"/>
          <p:cNvSpPr>
            <a:spLocks noChangeArrowheads="1"/>
          </p:cNvSpPr>
          <p:nvPr/>
        </p:nvSpPr>
        <p:spPr bwMode="auto">
          <a:xfrm>
            <a:off x="876300" y="1816100"/>
            <a:ext cx="1879600" cy="876300"/>
          </a:xfrm>
          <a:prstGeom prst="roundRect">
            <a:avLst>
              <a:gd name="adj" fmla="val 16667"/>
            </a:avLst>
          </a:prstGeom>
          <a:noFill/>
          <a:ln w="9525">
            <a:solidFill>
              <a:schemeClr val="tx1"/>
            </a:solidFill>
            <a:round/>
            <a:headEnd/>
            <a:tailEnd/>
          </a:ln>
        </p:spPr>
        <p:txBody>
          <a:bodyPr wrap="none" anchor="ctr"/>
          <a:lstStyle/>
          <a:p>
            <a:pPr algn="ctr" defTabSz="914400"/>
            <a:r>
              <a:rPr lang="en-US" altLang="zh-CN"/>
              <a:t>Peak Oil</a:t>
            </a:r>
          </a:p>
        </p:txBody>
      </p:sp>
      <p:sp>
        <p:nvSpPr>
          <p:cNvPr id="52229" name="AutoShape 5"/>
          <p:cNvSpPr>
            <a:spLocks noChangeArrowheads="1"/>
          </p:cNvSpPr>
          <p:nvPr/>
        </p:nvSpPr>
        <p:spPr bwMode="auto">
          <a:xfrm>
            <a:off x="901700" y="3238500"/>
            <a:ext cx="1879600" cy="876300"/>
          </a:xfrm>
          <a:prstGeom prst="roundRect">
            <a:avLst>
              <a:gd name="adj" fmla="val 16667"/>
            </a:avLst>
          </a:prstGeom>
          <a:noFill/>
          <a:ln w="9525">
            <a:solidFill>
              <a:schemeClr val="tx1"/>
            </a:solidFill>
            <a:round/>
            <a:headEnd/>
            <a:tailEnd/>
          </a:ln>
        </p:spPr>
        <p:txBody>
          <a:bodyPr wrap="none" anchor="ctr"/>
          <a:lstStyle/>
          <a:p>
            <a:pPr algn="ctr"/>
            <a:r>
              <a:rPr lang="en-US" altLang="zh-CN"/>
              <a:t>Energy Security</a:t>
            </a:r>
          </a:p>
        </p:txBody>
      </p:sp>
      <p:sp>
        <p:nvSpPr>
          <p:cNvPr id="52230" name="AutoShape 6"/>
          <p:cNvSpPr>
            <a:spLocks noChangeArrowheads="1"/>
          </p:cNvSpPr>
          <p:nvPr/>
        </p:nvSpPr>
        <p:spPr bwMode="auto">
          <a:xfrm>
            <a:off x="901700" y="4749800"/>
            <a:ext cx="1879600" cy="876300"/>
          </a:xfrm>
          <a:prstGeom prst="roundRect">
            <a:avLst>
              <a:gd name="adj" fmla="val 16667"/>
            </a:avLst>
          </a:prstGeom>
          <a:noFill/>
          <a:ln w="9525">
            <a:solidFill>
              <a:schemeClr val="tx1"/>
            </a:solidFill>
            <a:round/>
            <a:headEnd/>
            <a:tailEnd/>
          </a:ln>
        </p:spPr>
        <p:txBody>
          <a:bodyPr wrap="none" anchor="ctr"/>
          <a:lstStyle/>
          <a:p>
            <a:pPr algn="ctr"/>
            <a:r>
              <a:rPr lang="en-US" altLang="zh-CN"/>
              <a:t>Climate Change</a:t>
            </a:r>
          </a:p>
        </p:txBody>
      </p:sp>
      <p:sp>
        <p:nvSpPr>
          <p:cNvPr id="52231" name="Text Box 10"/>
          <p:cNvSpPr txBox="1">
            <a:spLocks noChangeArrowheads="1"/>
          </p:cNvSpPr>
          <p:nvPr/>
        </p:nvSpPr>
        <p:spPr bwMode="auto">
          <a:xfrm>
            <a:off x="876300" y="1244600"/>
            <a:ext cx="1905000" cy="336550"/>
          </a:xfrm>
          <a:prstGeom prst="rect">
            <a:avLst/>
          </a:prstGeom>
          <a:noFill/>
          <a:ln w="9525">
            <a:noFill/>
            <a:miter lim="800000"/>
            <a:headEnd/>
            <a:tailEnd/>
          </a:ln>
        </p:spPr>
        <p:txBody>
          <a:bodyPr>
            <a:spAutoFit/>
          </a:bodyPr>
          <a:lstStyle/>
          <a:p>
            <a:pPr algn="ctr" defTabSz="914400">
              <a:spcBef>
                <a:spcPct val="50000"/>
              </a:spcBef>
            </a:pPr>
            <a:r>
              <a:rPr lang="en-US" altLang="zh-CN" u="sng"/>
              <a:t>Drivers</a:t>
            </a:r>
          </a:p>
        </p:txBody>
      </p:sp>
      <p:sp>
        <p:nvSpPr>
          <p:cNvPr id="52232" name="Text Box 11"/>
          <p:cNvSpPr txBox="1">
            <a:spLocks noChangeArrowheads="1"/>
          </p:cNvSpPr>
          <p:nvPr/>
        </p:nvSpPr>
        <p:spPr bwMode="auto">
          <a:xfrm>
            <a:off x="5473700" y="1244600"/>
            <a:ext cx="1905000" cy="336550"/>
          </a:xfrm>
          <a:prstGeom prst="rect">
            <a:avLst/>
          </a:prstGeom>
          <a:noFill/>
          <a:ln w="9525">
            <a:noFill/>
            <a:miter lim="800000"/>
            <a:headEnd/>
            <a:tailEnd/>
          </a:ln>
        </p:spPr>
        <p:txBody>
          <a:bodyPr>
            <a:spAutoFit/>
          </a:bodyPr>
          <a:lstStyle/>
          <a:p>
            <a:pPr algn="ctr">
              <a:spcBef>
                <a:spcPct val="50000"/>
              </a:spcBef>
            </a:pPr>
            <a:r>
              <a:rPr lang="en-US" altLang="zh-CN" u="sng"/>
              <a:t>Opportunities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E80D2236-6148-452F-99FC-B9BDC6591C34}" type="slidenum">
              <a:rPr lang="en-GB"/>
              <a:pPr>
                <a:defRPr/>
              </a:pPr>
              <a:t>7</a:t>
            </a:fld>
            <a:endParaRPr lang="en-GB"/>
          </a:p>
        </p:txBody>
      </p:sp>
      <p:sp>
        <p:nvSpPr>
          <p:cNvPr id="53250" name="Rectangle 2"/>
          <p:cNvSpPr>
            <a:spLocks noGrp="1"/>
          </p:cNvSpPr>
          <p:nvPr>
            <p:ph type="title" idx="4294967295"/>
          </p:nvPr>
        </p:nvSpPr>
        <p:spPr/>
        <p:txBody>
          <a:bodyPr/>
          <a:lstStyle/>
          <a:p>
            <a:r>
              <a:rPr lang="en-US" altLang="zh-CN" smtClean="0">
                <a:latin typeface="Verdana" pitchFamily="34" charset="0"/>
                <a:ea typeface="宋体" pitchFamily="2" charset="-122"/>
              </a:rPr>
              <a:t>Secondary Market Drivers and Opportunities</a:t>
            </a:r>
          </a:p>
        </p:txBody>
      </p:sp>
      <p:sp>
        <p:nvSpPr>
          <p:cNvPr id="53251" name="Rectangle 3"/>
          <p:cNvSpPr>
            <a:spLocks noGrp="1"/>
          </p:cNvSpPr>
          <p:nvPr>
            <p:ph type="body" sz="half" idx="4294967295"/>
          </p:nvPr>
        </p:nvSpPr>
        <p:spPr>
          <a:xfrm>
            <a:off x="4648200" y="1778000"/>
            <a:ext cx="4038600" cy="2374900"/>
          </a:xfrm>
        </p:spPr>
        <p:txBody>
          <a:bodyPr/>
          <a:lstStyle/>
          <a:p>
            <a:r>
              <a:rPr lang="en-GB" sz="1400" smtClean="0">
                <a:latin typeface="Verdana" pitchFamily="34" charset="0"/>
              </a:rPr>
              <a:t>Growth in alcoholic beverages industry and chemical industry in China leading to greater demand for bio-ethanol and bio butanol.</a:t>
            </a:r>
          </a:p>
          <a:p>
            <a:endParaRPr lang="en-US" altLang="zh-CN" sz="1400" smtClean="0">
              <a:latin typeface="Verdana" pitchFamily="34" charset="0"/>
              <a:ea typeface="宋体" pitchFamily="2" charset="-122"/>
            </a:endParaRPr>
          </a:p>
          <a:p>
            <a:r>
              <a:rPr lang="en-US" altLang="zh-CN" sz="1400" smtClean="0">
                <a:latin typeface="Verdana" pitchFamily="34" charset="0"/>
                <a:ea typeface="宋体" pitchFamily="2" charset="-122"/>
              </a:rPr>
              <a:t>Focus on improving efficiency and profitability of many domestic producers</a:t>
            </a:r>
          </a:p>
          <a:p>
            <a:pPr lvl="1"/>
            <a:endParaRPr lang="en-US" altLang="zh-CN" sz="1000" smtClean="0">
              <a:latin typeface="Verdana" pitchFamily="34" charset="0"/>
              <a:ea typeface="宋体" pitchFamily="2" charset="-122"/>
            </a:endParaRPr>
          </a:p>
          <a:p>
            <a:pPr lvl="1"/>
            <a:r>
              <a:rPr lang="en-US" altLang="zh-CN" sz="1200" smtClean="0">
                <a:latin typeface="Verdana" pitchFamily="34" charset="0"/>
                <a:ea typeface="宋体" pitchFamily="2" charset="-122"/>
              </a:rPr>
              <a:t>Improve production yield</a:t>
            </a:r>
          </a:p>
          <a:p>
            <a:pPr lvl="1"/>
            <a:endParaRPr lang="en-US" altLang="zh-CN" sz="1200" smtClean="0">
              <a:latin typeface="Verdana" pitchFamily="34" charset="0"/>
              <a:ea typeface="宋体" pitchFamily="2" charset="-122"/>
            </a:endParaRPr>
          </a:p>
          <a:p>
            <a:pPr lvl="1"/>
            <a:r>
              <a:rPr lang="en-US" altLang="zh-CN" sz="1200" smtClean="0">
                <a:latin typeface="Verdana" pitchFamily="34" charset="0"/>
                <a:ea typeface="宋体" pitchFamily="2" charset="-122"/>
              </a:rPr>
              <a:t>Reduce energy use</a:t>
            </a:r>
          </a:p>
        </p:txBody>
      </p:sp>
      <p:sp>
        <p:nvSpPr>
          <p:cNvPr id="53252" name="AutoShape 4"/>
          <p:cNvSpPr>
            <a:spLocks noChangeArrowheads="1"/>
          </p:cNvSpPr>
          <p:nvPr/>
        </p:nvSpPr>
        <p:spPr bwMode="auto">
          <a:xfrm>
            <a:off x="876300" y="1816100"/>
            <a:ext cx="1879600" cy="876300"/>
          </a:xfrm>
          <a:prstGeom prst="roundRect">
            <a:avLst>
              <a:gd name="adj" fmla="val 16667"/>
            </a:avLst>
          </a:prstGeom>
          <a:noFill/>
          <a:ln w="9525">
            <a:solidFill>
              <a:schemeClr val="tx1"/>
            </a:solidFill>
            <a:round/>
            <a:headEnd/>
            <a:tailEnd/>
          </a:ln>
        </p:spPr>
        <p:txBody>
          <a:bodyPr wrap="none" anchor="ctr"/>
          <a:lstStyle/>
          <a:p>
            <a:pPr algn="ctr" defTabSz="914400"/>
            <a:r>
              <a:rPr lang="en-US" altLang="zh-CN"/>
              <a:t>China GDP Growth </a:t>
            </a:r>
          </a:p>
        </p:txBody>
      </p:sp>
      <p:sp>
        <p:nvSpPr>
          <p:cNvPr id="53253" name="AutoShape 6"/>
          <p:cNvSpPr>
            <a:spLocks noChangeArrowheads="1"/>
          </p:cNvSpPr>
          <p:nvPr/>
        </p:nvSpPr>
        <p:spPr bwMode="auto">
          <a:xfrm>
            <a:off x="901700" y="3556000"/>
            <a:ext cx="1879600" cy="876300"/>
          </a:xfrm>
          <a:prstGeom prst="roundRect">
            <a:avLst>
              <a:gd name="adj" fmla="val 16667"/>
            </a:avLst>
          </a:prstGeom>
          <a:noFill/>
          <a:ln w="9525">
            <a:solidFill>
              <a:schemeClr val="tx1"/>
            </a:solidFill>
            <a:round/>
            <a:headEnd/>
            <a:tailEnd/>
          </a:ln>
        </p:spPr>
        <p:txBody>
          <a:bodyPr anchor="ctr"/>
          <a:lstStyle/>
          <a:p>
            <a:pPr algn="ctr"/>
            <a:r>
              <a:rPr lang="en-US" altLang="zh-CN"/>
              <a:t>Efficiency and Profitability</a:t>
            </a:r>
          </a:p>
        </p:txBody>
      </p:sp>
      <p:sp>
        <p:nvSpPr>
          <p:cNvPr id="53254" name="Text Box 7"/>
          <p:cNvSpPr txBox="1">
            <a:spLocks noChangeArrowheads="1"/>
          </p:cNvSpPr>
          <p:nvPr/>
        </p:nvSpPr>
        <p:spPr bwMode="auto">
          <a:xfrm>
            <a:off x="876300" y="1244600"/>
            <a:ext cx="1905000" cy="336550"/>
          </a:xfrm>
          <a:prstGeom prst="rect">
            <a:avLst/>
          </a:prstGeom>
          <a:noFill/>
          <a:ln w="9525">
            <a:noFill/>
            <a:miter lim="800000"/>
            <a:headEnd/>
            <a:tailEnd/>
          </a:ln>
        </p:spPr>
        <p:txBody>
          <a:bodyPr>
            <a:spAutoFit/>
          </a:bodyPr>
          <a:lstStyle/>
          <a:p>
            <a:pPr algn="ctr" defTabSz="914400">
              <a:spcBef>
                <a:spcPct val="50000"/>
              </a:spcBef>
            </a:pPr>
            <a:r>
              <a:rPr lang="en-US" altLang="zh-CN" u="sng"/>
              <a:t>Drivers</a:t>
            </a:r>
          </a:p>
        </p:txBody>
      </p:sp>
      <p:sp>
        <p:nvSpPr>
          <p:cNvPr id="53255" name="Text Box 8"/>
          <p:cNvSpPr txBox="1">
            <a:spLocks noChangeArrowheads="1"/>
          </p:cNvSpPr>
          <p:nvPr/>
        </p:nvSpPr>
        <p:spPr bwMode="auto">
          <a:xfrm>
            <a:off x="5473700" y="1244600"/>
            <a:ext cx="1905000" cy="336550"/>
          </a:xfrm>
          <a:prstGeom prst="rect">
            <a:avLst/>
          </a:prstGeom>
          <a:noFill/>
          <a:ln w="9525">
            <a:noFill/>
            <a:miter lim="800000"/>
            <a:headEnd/>
            <a:tailEnd/>
          </a:ln>
        </p:spPr>
        <p:txBody>
          <a:bodyPr>
            <a:spAutoFit/>
          </a:bodyPr>
          <a:lstStyle/>
          <a:p>
            <a:pPr algn="ctr">
              <a:spcBef>
                <a:spcPct val="50000"/>
              </a:spcBef>
            </a:pPr>
            <a:r>
              <a:rPr lang="en-US" altLang="zh-CN" u="sng"/>
              <a:t>Opportunities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E349BF66-FC8B-49F4-8167-7AEB81EB4B17}" type="slidenum">
              <a:rPr lang="en-GB"/>
              <a:pPr>
                <a:defRPr/>
              </a:pPr>
              <a:t>8</a:t>
            </a:fld>
            <a:endParaRPr lang="en-GB"/>
          </a:p>
        </p:txBody>
      </p:sp>
      <p:sp>
        <p:nvSpPr>
          <p:cNvPr id="24577" name="Title 1"/>
          <p:cNvSpPr>
            <a:spLocks noGrp="1"/>
          </p:cNvSpPr>
          <p:nvPr>
            <p:ph type="title" idx="4294967295"/>
          </p:nvPr>
        </p:nvSpPr>
        <p:spPr/>
        <p:txBody>
          <a:bodyPr/>
          <a:lstStyle/>
          <a:p>
            <a:pPr eaLnBrk="1" hangingPunct="1"/>
            <a:r>
              <a:rPr lang="en-GB" smtClean="0">
                <a:latin typeface="Verdana" pitchFamily="34" charset="0"/>
              </a:rPr>
              <a:t>Technology and Engineering</a:t>
            </a:r>
          </a:p>
        </p:txBody>
      </p:sp>
      <p:sp>
        <p:nvSpPr>
          <p:cNvPr id="24578" name="Rectangle 23"/>
          <p:cNvSpPr>
            <a:spLocks noGrp="1"/>
          </p:cNvSpPr>
          <p:nvPr>
            <p:ph type="body" idx="4294967295"/>
          </p:nvPr>
        </p:nvSpPr>
        <p:spPr/>
        <p:txBody>
          <a:bodyPr/>
          <a:lstStyle/>
          <a:p>
            <a:r>
              <a:rPr lang="en-US" altLang="zh-CN" smtClean="0">
                <a:latin typeface="Verdana" pitchFamily="34" charset="0"/>
                <a:ea typeface="宋体" pitchFamily="2" charset="-122"/>
              </a:rPr>
              <a:t>Technology and engineering solution provider to bio-ethanol and bio-butanol production facilities</a:t>
            </a:r>
          </a:p>
          <a:p>
            <a:endParaRPr lang="en-US" altLang="zh-CN" smtClean="0">
              <a:latin typeface="Verdana" pitchFamily="34" charset="0"/>
              <a:ea typeface="宋体" pitchFamily="2" charset="-122"/>
            </a:endParaRPr>
          </a:p>
          <a:p>
            <a:r>
              <a:rPr lang="en-US" altLang="zh-CN" smtClean="0">
                <a:latin typeface="Verdana" pitchFamily="34" charset="0"/>
                <a:ea typeface="宋体" pitchFamily="2" charset="-122"/>
              </a:rPr>
              <a:t>Business offerings meet customers needs across the full life cycle of production – from feedstock technology to waste recovery</a:t>
            </a:r>
          </a:p>
          <a:p>
            <a:endParaRPr lang="en-US" altLang="zh-CN" smtClean="0">
              <a:latin typeface="Verdana" pitchFamily="34" charset="0"/>
              <a:ea typeface="宋体" pitchFamily="2" charset="-122"/>
            </a:endParaRPr>
          </a:p>
          <a:p>
            <a:r>
              <a:rPr lang="en-US" altLang="zh-CN" smtClean="0">
                <a:latin typeface="Verdana" pitchFamily="34" charset="0"/>
                <a:ea typeface="宋体" pitchFamily="2" charset="-122"/>
              </a:rPr>
              <a:t>Market dominance in China – </a:t>
            </a:r>
          </a:p>
          <a:p>
            <a:pPr lvl="1"/>
            <a:r>
              <a:rPr lang="en-US" altLang="zh-CN" smtClean="0">
                <a:latin typeface="Verdana" pitchFamily="34" charset="0"/>
                <a:ea typeface="宋体" pitchFamily="2" charset="-122"/>
              </a:rPr>
              <a:t>60% share of the incremental capacity since 2007</a:t>
            </a:r>
          </a:p>
          <a:p>
            <a:pPr lvl="1"/>
            <a:r>
              <a:rPr lang="en-US" altLang="zh-CN" smtClean="0">
                <a:latin typeface="Verdana" pitchFamily="34" charset="0"/>
                <a:ea typeface="宋体" pitchFamily="2" charset="-122"/>
              </a:rPr>
              <a:t>50% of China’s bio-ethanol and bio-butanol production capacity</a:t>
            </a:r>
          </a:p>
        </p:txBody>
      </p:sp>
      <p:sp>
        <p:nvSpPr>
          <p:cNvPr id="24579"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6A224862-41C2-41A9-8833-BCB9FA4B7DDC}" type="slidenum">
              <a:rPr lang="en-GB" sz="800">
                <a:solidFill>
                  <a:srgbClr val="1F7BD6"/>
                </a:solidFill>
                <a:latin typeface="Verdana" pitchFamily="34" charset="0"/>
              </a:rPr>
              <a:pPr algn="r"/>
              <a:t>8</a:t>
            </a:fld>
            <a:endParaRPr lang="en-GB" sz="800">
              <a:solidFill>
                <a:srgbClr val="1F7BD6"/>
              </a:solidFill>
              <a:latin typeface="Verdana" pitchFamily="34" charset="0"/>
            </a:endParaRPr>
          </a:p>
        </p:txBody>
      </p:sp>
      <p:grpSp>
        <p:nvGrpSpPr>
          <p:cNvPr id="24580" name="Group 22"/>
          <p:cNvGrpSpPr>
            <a:grpSpLocks/>
          </p:cNvGrpSpPr>
          <p:nvPr/>
        </p:nvGrpSpPr>
        <p:grpSpPr bwMode="auto">
          <a:xfrm>
            <a:off x="639763" y="4216400"/>
            <a:ext cx="8339137" cy="1311275"/>
            <a:chOff x="343" y="1066"/>
            <a:chExt cx="5253" cy="826"/>
          </a:xfrm>
        </p:grpSpPr>
        <p:grpSp>
          <p:nvGrpSpPr>
            <p:cNvPr id="24581" name="Group 14"/>
            <p:cNvGrpSpPr>
              <a:grpSpLocks/>
            </p:cNvGrpSpPr>
            <p:nvPr/>
          </p:nvGrpSpPr>
          <p:grpSpPr bwMode="auto">
            <a:xfrm>
              <a:off x="343" y="1066"/>
              <a:ext cx="4255" cy="826"/>
              <a:chOff x="343" y="714"/>
              <a:chExt cx="4255" cy="826"/>
            </a:xfrm>
          </p:grpSpPr>
          <p:sp>
            <p:nvSpPr>
              <p:cNvPr id="24583" name="AutoShape 6"/>
              <p:cNvSpPr>
                <a:spLocks noChangeArrowheads="1"/>
              </p:cNvSpPr>
              <p:nvPr/>
            </p:nvSpPr>
            <p:spPr bwMode="auto">
              <a:xfrm>
                <a:off x="1204" y="813"/>
                <a:ext cx="782" cy="362"/>
              </a:xfrm>
              <a:prstGeom prst="homePlate">
                <a:avLst>
                  <a:gd name="adj" fmla="val 54006"/>
                </a:avLst>
              </a:prstGeom>
              <a:solidFill>
                <a:schemeClr val="accent1"/>
              </a:solidFill>
              <a:ln w="9525">
                <a:solidFill>
                  <a:schemeClr val="tx1"/>
                </a:solidFill>
                <a:miter lim="800000"/>
                <a:headEnd/>
                <a:tailEnd/>
              </a:ln>
            </p:spPr>
            <p:txBody>
              <a:bodyPr wrap="none" anchor="ctr"/>
              <a:lstStyle/>
              <a:p>
                <a:pPr algn="ctr"/>
                <a:r>
                  <a:rPr lang="en-US" altLang="zh-CN" sz="1200"/>
                  <a:t>Pretreatment</a:t>
                </a:r>
              </a:p>
            </p:txBody>
          </p:sp>
          <p:sp>
            <p:nvSpPr>
              <p:cNvPr id="24584" name="AutoShape 7"/>
              <p:cNvSpPr>
                <a:spLocks noChangeArrowheads="1"/>
              </p:cNvSpPr>
              <p:nvPr/>
            </p:nvSpPr>
            <p:spPr bwMode="auto">
              <a:xfrm>
                <a:off x="1826" y="813"/>
                <a:ext cx="817" cy="363"/>
              </a:xfrm>
              <a:prstGeom prst="chevron">
                <a:avLst>
                  <a:gd name="adj" fmla="val 56267"/>
                </a:avLst>
              </a:prstGeom>
              <a:solidFill>
                <a:schemeClr val="accent1"/>
              </a:solidFill>
              <a:ln w="9525">
                <a:solidFill>
                  <a:schemeClr val="tx1"/>
                </a:solidFill>
                <a:miter lim="800000"/>
                <a:headEnd/>
                <a:tailEnd/>
              </a:ln>
            </p:spPr>
            <p:txBody>
              <a:bodyPr wrap="none" anchor="ctr"/>
              <a:lstStyle/>
              <a:p>
                <a:pPr algn="r"/>
                <a:r>
                  <a:rPr lang="en-US" altLang="zh-CN" sz="1000"/>
                  <a:t>Fermentation</a:t>
                </a:r>
              </a:p>
            </p:txBody>
          </p:sp>
          <p:sp>
            <p:nvSpPr>
              <p:cNvPr id="24585" name="AutoShape 8"/>
              <p:cNvSpPr>
                <a:spLocks noChangeArrowheads="1"/>
              </p:cNvSpPr>
              <p:nvPr/>
            </p:nvSpPr>
            <p:spPr bwMode="auto">
              <a:xfrm>
                <a:off x="2476" y="813"/>
                <a:ext cx="817" cy="363"/>
              </a:xfrm>
              <a:prstGeom prst="chevron">
                <a:avLst>
                  <a:gd name="adj" fmla="val 56267"/>
                </a:avLst>
              </a:prstGeom>
              <a:solidFill>
                <a:schemeClr val="accent1"/>
              </a:solidFill>
              <a:ln w="9525">
                <a:solidFill>
                  <a:schemeClr val="tx1"/>
                </a:solidFill>
                <a:miter lim="800000"/>
                <a:headEnd/>
                <a:tailEnd/>
              </a:ln>
            </p:spPr>
            <p:txBody>
              <a:bodyPr wrap="none" anchor="ctr"/>
              <a:lstStyle/>
              <a:p>
                <a:pPr algn="r"/>
                <a:r>
                  <a:rPr lang="en-US" altLang="zh-CN" sz="1000"/>
                  <a:t>Distillation</a:t>
                </a:r>
              </a:p>
            </p:txBody>
          </p:sp>
          <p:sp>
            <p:nvSpPr>
              <p:cNvPr id="24586" name="AutoShape 9"/>
              <p:cNvSpPr>
                <a:spLocks noChangeArrowheads="1"/>
              </p:cNvSpPr>
              <p:nvPr/>
            </p:nvSpPr>
            <p:spPr bwMode="auto">
              <a:xfrm>
                <a:off x="3132" y="813"/>
                <a:ext cx="817" cy="363"/>
              </a:xfrm>
              <a:prstGeom prst="chevron">
                <a:avLst>
                  <a:gd name="adj" fmla="val 56267"/>
                </a:avLst>
              </a:prstGeom>
              <a:solidFill>
                <a:schemeClr val="accent1"/>
              </a:solidFill>
              <a:ln w="9525">
                <a:solidFill>
                  <a:schemeClr val="tx1"/>
                </a:solidFill>
                <a:miter lim="800000"/>
                <a:headEnd/>
                <a:tailEnd/>
              </a:ln>
            </p:spPr>
            <p:txBody>
              <a:bodyPr wrap="none" anchor="ctr"/>
              <a:lstStyle/>
              <a:p>
                <a:pPr algn="r"/>
                <a:r>
                  <a:rPr lang="en-US" altLang="zh-CN" sz="1000"/>
                  <a:t>Dehydration</a:t>
                </a:r>
              </a:p>
            </p:txBody>
          </p:sp>
          <p:sp>
            <p:nvSpPr>
              <p:cNvPr id="24587" name="AutoShape 10"/>
              <p:cNvSpPr>
                <a:spLocks noChangeArrowheads="1"/>
              </p:cNvSpPr>
              <p:nvPr/>
            </p:nvSpPr>
            <p:spPr bwMode="auto">
              <a:xfrm>
                <a:off x="3781" y="813"/>
                <a:ext cx="817" cy="363"/>
              </a:xfrm>
              <a:prstGeom prst="chevron">
                <a:avLst>
                  <a:gd name="adj" fmla="val 56267"/>
                </a:avLst>
              </a:prstGeom>
              <a:solidFill>
                <a:schemeClr val="accent1"/>
              </a:solidFill>
              <a:ln w="9525">
                <a:solidFill>
                  <a:schemeClr val="tx1"/>
                </a:solidFill>
                <a:miter lim="800000"/>
                <a:headEnd/>
                <a:tailEnd/>
              </a:ln>
            </p:spPr>
            <p:txBody>
              <a:bodyPr wrap="none" anchor="ctr"/>
              <a:lstStyle/>
              <a:p>
                <a:pPr algn="r"/>
                <a:r>
                  <a:rPr lang="en-US" altLang="zh-CN" sz="1000"/>
                  <a:t>Waste </a:t>
                </a:r>
              </a:p>
              <a:p>
                <a:pPr algn="r"/>
                <a:r>
                  <a:rPr lang="en-US" altLang="zh-CN" sz="1000"/>
                  <a:t>Treatment</a:t>
                </a:r>
              </a:p>
            </p:txBody>
          </p:sp>
          <p:sp>
            <p:nvSpPr>
              <p:cNvPr id="24588" name="Text Box 11"/>
              <p:cNvSpPr txBox="1">
                <a:spLocks noChangeArrowheads="1"/>
              </p:cNvSpPr>
              <p:nvPr/>
            </p:nvSpPr>
            <p:spPr bwMode="auto">
              <a:xfrm>
                <a:off x="343" y="714"/>
                <a:ext cx="908" cy="826"/>
              </a:xfrm>
              <a:prstGeom prst="rect">
                <a:avLst/>
              </a:prstGeom>
              <a:noFill/>
              <a:ln w="9525">
                <a:noFill/>
                <a:miter lim="800000"/>
                <a:headEnd/>
                <a:tailEnd/>
              </a:ln>
            </p:spPr>
            <p:txBody>
              <a:bodyPr>
                <a:spAutoFit/>
              </a:bodyPr>
              <a:lstStyle/>
              <a:p>
                <a:pPr>
                  <a:spcBef>
                    <a:spcPct val="50000"/>
                  </a:spcBef>
                </a:pPr>
                <a:r>
                  <a:rPr lang="en-US" altLang="zh-CN" sz="1000"/>
                  <a:t>Organic Feedstock:</a:t>
                </a:r>
              </a:p>
              <a:p>
                <a:pPr>
                  <a:spcBef>
                    <a:spcPct val="50000"/>
                  </a:spcBef>
                  <a:buFontTx/>
                  <a:buChar char="-"/>
                </a:pPr>
                <a:r>
                  <a:rPr lang="en-US" altLang="zh-CN" sz="1000"/>
                  <a:t>Starch (corn, cassava);</a:t>
                </a:r>
              </a:p>
              <a:p>
                <a:pPr>
                  <a:spcBef>
                    <a:spcPct val="50000"/>
                  </a:spcBef>
                  <a:buFontTx/>
                  <a:buChar char="-"/>
                </a:pPr>
                <a:r>
                  <a:rPr lang="en-US" altLang="zh-CN" sz="1000"/>
                  <a:t>Sugar;</a:t>
                </a:r>
              </a:p>
              <a:p>
                <a:pPr>
                  <a:spcBef>
                    <a:spcPct val="50000"/>
                  </a:spcBef>
                  <a:buFontTx/>
                  <a:buChar char="-"/>
                </a:pPr>
                <a:r>
                  <a:rPr lang="en-US" altLang="zh-CN" sz="1000"/>
                  <a:t>Cellulosic</a:t>
                </a:r>
              </a:p>
              <a:p>
                <a:pPr>
                  <a:spcBef>
                    <a:spcPct val="50000"/>
                  </a:spcBef>
                  <a:buFontTx/>
                  <a:buChar char="-"/>
                </a:pPr>
                <a:endParaRPr lang="en-US" altLang="zh-CN" sz="1000"/>
              </a:p>
            </p:txBody>
          </p:sp>
        </p:grpSp>
        <p:sp>
          <p:nvSpPr>
            <p:cNvPr id="24582" name="Text Box 12"/>
            <p:cNvSpPr txBox="1">
              <a:spLocks noChangeArrowheads="1"/>
            </p:cNvSpPr>
            <p:nvPr/>
          </p:nvSpPr>
          <p:spPr bwMode="auto">
            <a:xfrm>
              <a:off x="4688" y="1119"/>
              <a:ext cx="908" cy="442"/>
            </a:xfrm>
            <a:prstGeom prst="rect">
              <a:avLst/>
            </a:prstGeom>
            <a:noFill/>
            <a:ln w="9525">
              <a:noFill/>
              <a:miter lim="800000"/>
              <a:headEnd/>
              <a:tailEnd/>
            </a:ln>
          </p:spPr>
          <p:txBody>
            <a:bodyPr>
              <a:spAutoFit/>
            </a:bodyPr>
            <a:lstStyle/>
            <a:p>
              <a:pPr>
                <a:spcBef>
                  <a:spcPct val="50000"/>
                </a:spcBef>
              </a:pPr>
              <a:r>
                <a:rPr lang="en-US" altLang="zh-CN" sz="1000"/>
                <a:t>Bio-ethanol;</a:t>
              </a:r>
            </a:p>
            <a:p>
              <a:pPr>
                <a:spcBef>
                  <a:spcPct val="50000"/>
                </a:spcBef>
              </a:pPr>
              <a:r>
                <a:rPr lang="en-US" altLang="zh-CN" sz="1000"/>
                <a:t>Bio-butanol;</a:t>
              </a:r>
            </a:p>
            <a:p>
              <a:pPr>
                <a:spcBef>
                  <a:spcPct val="50000"/>
                </a:spcBef>
              </a:pPr>
              <a:r>
                <a:rPr lang="en-US" altLang="zh-CN" sz="1000"/>
                <a:t>Others</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63450FF-501B-477A-B2E8-C66C8C8208B5}" type="slidenum">
              <a:rPr lang="en-GB"/>
              <a:pPr>
                <a:defRPr/>
              </a:pPr>
              <a:t>9</a:t>
            </a:fld>
            <a:endParaRPr lang="en-GB"/>
          </a:p>
        </p:txBody>
      </p:sp>
      <p:sp>
        <p:nvSpPr>
          <p:cNvPr id="25601" name="Title 1"/>
          <p:cNvSpPr>
            <a:spLocks noGrp="1"/>
          </p:cNvSpPr>
          <p:nvPr>
            <p:ph type="title" idx="4294967295"/>
          </p:nvPr>
        </p:nvSpPr>
        <p:spPr/>
        <p:txBody>
          <a:bodyPr/>
          <a:lstStyle/>
          <a:p>
            <a:pPr eaLnBrk="1" hangingPunct="1"/>
            <a:r>
              <a:rPr lang="en-GB" smtClean="0">
                <a:latin typeface="Verdana" pitchFamily="34" charset="0"/>
              </a:rPr>
              <a:t>Business Model – Design and Build</a:t>
            </a:r>
          </a:p>
        </p:txBody>
      </p:sp>
      <p:sp>
        <p:nvSpPr>
          <p:cNvPr id="25602" name="Slide Number Placeholder 6"/>
          <p:cNvSpPr txBox="1">
            <a:spLocks noGrp="1"/>
          </p:cNvSpPr>
          <p:nvPr/>
        </p:nvSpPr>
        <p:spPr bwMode="auto">
          <a:xfrm>
            <a:off x="6553200" y="6507163"/>
            <a:ext cx="2133600" cy="365125"/>
          </a:xfrm>
          <a:prstGeom prst="rect">
            <a:avLst/>
          </a:prstGeom>
          <a:noFill/>
          <a:ln w="9525">
            <a:noFill/>
            <a:miter lim="800000"/>
            <a:headEnd/>
            <a:tailEnd/>
          </a:ln>
        </p:spPr>
        <p:txBody>
          <a:bodyPr anchor="ctr"/>
          <a:lstStyle/>
          <a:p>
            <a:pPr algn="r"/>
            <a:fld id="{094B1A5E-B098-465F-AAD5-62EC62F5A8F7}" type="slidenum">
              <a:rPr lang="en-GB" sz="800">
                <a:solidFill>
                  <a:srgbClr val="1F7BD6"/>
                </a:solidFill>
                <a:latin typeface="Verdana" pitchFamily="34" charset="0"/>
              </a:rPr>
              <a:pPr algn="r"/>
              <a:t>9</a:t>
            </a:fld>
            <a:endParaRPr lang="en-GB" sz="800">
              <a:solidFill>
                <a:srgbClr val="1F7BD6"/>
              </a:solidFill>
              <a:latin typeface="Verdana" pitchFamily="34" charset="0"/>
            </a:endParaRPr>
          </a:p>
        </p:txBody>
      </p:sp>
      <p:sp>
        <p:nvSpPr>
          <p:cNvPr id="25603" name="TextBox 5"/>
          <p:cNvSpPr txBox="1">
            <a:spLocks noChangeArrowheads="1"/>
          </p:cNvSpPr>
          <p:nvPr/>
        </p:nvSpPr>
        <p:spPr bwMode="auto">
          <a:xfrm>
            <a:off x="457200" y="1346200"/>
            <a:ext cx="4913313" cy="4473575"/>
          </a:xfrm>
          <a:prstGeom prst="rect">
            <a:avLst/>
          </a:prstGeom>
          <a:noFill/>
          <a:ln w="9525">
            <a:noFill/>
            <a:miter lim="800000"/>
            <a:headEnd/>
            <a:tailEnd/>
          </a:ln>
        </p:spPr>
        <p:txBody>
          <a:bodyPr>
            <a:spAutoFit/>
          </a:bodyPr>
          <a:lstStyle/>
          <a:p>
            <a:pPr marL="304800" indent="-304800" algn="just" defTabSz="914400" eaLnBrk="0" hangingPunct="0">
              <a:buFont typeface="Arial" charset="0"/>
              <a:buAutoNum type="arabicPeriod"/>
            </a:pPr>
            <a:r>
              <a:rPr lang="en-US" altLang="zh-CN" sz="1200"/>
              <a:t>Broad design and engineering, operational and project management skills i</a:t>
            </a:r>
            <a:r>
              <a:rPr lang="en-GB" sz="1200"/>
              <a:t>n the design and construction of biofuel and bio chemical production facilities</a:t>
            </a:r>
            <a:endParaRPr lang="en-GB" altLang="zh-CN" sz="1200"/>
          </a:p>
          <a:p>
            <a:pPr marL="304800" indent="-304800" algn="just" defTabSz="914400" eaLnBrk="0" hangingPunct="0">
              <a:buFont typeface="Arial" charset="0"/>
              <a:buAutoNum type="arabicPeriod"/>
            </a:pPr>
            <a:endParaRPr lang="en-GB" altLang="zh-CN" sz="1200"/>
          </a:p>
          <a:p>
            <a:pPr marL="304800" indent="-304800" algn="just" defTabSz="914400" eaLnBrk="0" hangingPunct="0">
              <a:buFont typeface="Arial" charset="0"/>
              <a:buAutoNum type="arabicPeriod"/>
            </a:pPr>
            <a:r>
              <a:rPr lang="en-GB" sz="1200"/>
              <a:t>Business offerings:</a:t>
            </a:r>
          </a:p>
          <a:p>
            <a:pPr marL="762000" lvl="1" indent="-304800" algn="just" defTabSz="914400" eaLnBrk="0" hangingPunct="0">
              <a:buFont typeface="Arial" charset="0"/>
              <a:buChar char="•"/>
            </a:pPr>
            <a:r>
              <a:rPr lang="en-US" altLang="zh-CN" sz="1200"/>
              <a:t>Technical design and engineering.</a:t>
            </a:r>
          </a:p>
          <a:p>
            <a:pPr marL="762000" lvl="1" indent="-304800" algn="just" defTabSz="914400" eaLnBrk="0" hangingPunct="0">
              <a:buFont typeface="Arial" charset="0"/>
              <a:buChar char="•"/>
            </a:pPr>
            <a:r>
              <a:rPr lang="en-US" altLang="zh-CN" sz="1200"/>
              <a:t>Procurement and construction.</a:t>
            </a:r>
          </a:p>
          <a:p>
            <a:pPr marL="762000" lvl="1" indent="-304800" algn="just" defTabSz="914400" eaLnBrk="0" hangingPunct="0">
              <a:buFont typeface="Arial" charset="0"/>
              <a:buChar char="•"/>
            </a:pPr>
            <a:r>
              <a:rPr lang="en-US" altLang="zh-CN" sz="1200"/>
              <a:t>Installation and testing.</a:t>
            </a:r>
          </a:p>
          <a:p>
            <a:pPr marL="762000" lvl="1" indent="-304800" algn="just" defTabSz="914400" eaLnBrk="0" hangingPunct="0">
              <a:buFont typeface="Arial" charset="0"/>
              <a:buChar char="•"/>
            </a:pPr>
            <a:r>
              <a:rPr lang="en-US" altLang="zh-CN" sz="1200"/>
              <a:t>Training of customers’ staff.</a:t>
            </a:r>
          </a:p>
          <a:p>
            <a:pPr marL="762000" lvl="1" indent="-304800" algn="just" defTabSz="914400" eaLnBrk="0" hangingPunct="0">
              <a:buFont typeface="Arial" charset="0"/>
              <a:buChar char="•"/>
            </a:pPr>
            <a:r>
              <a:rPr lang="en-US" altLang="zh-CN" sz="1200"/>
              <a:t>Maintenance</a:t>
            </a:r>
          </a:p>
          <a:p>
            <a:pPr marL="762000" lvl="1" indent="-304800" algn="just" defTabSz="914400" eaLnBrk="0" hangingPunct="0">
              <a:buFont typeface="Arial" charset="0"/>
              <a:buChar char="•"/>
            </a:pPr>
            <a:r>
              <a:rPr lang="en-GB" sz="1200"/>
              <a:t>Upgradation</a:t>
            </a:r>
          </a:p>
          <a:p>
            <a:pPr marL="304800" indent="-304800" algn="just" defTabSz="914400" eaLnBrk="0" hangingPunct="0">
              <a:buFont typeface="Arial" charset="0"/>
              <a:buAutoNum type="arabicPeriod"/>
            </a:pPr>
            <a:endParaRPr lang="en-GB" sz="1200"/>
          </a:p>
          <a:p>
            <a:pPr marL="304800" indent="-304800" algn="just" defTabSz="914400" eaLnBrk="0" hangingPunct="0">
              <a:buFont typeface="Arial" charset="0"/>
              <a:buAutoNum type="arabicPeriod"/>
            </a:pPr>
            <a:r>
              <a:rPr lang="en-US" altLang="zh-CN" sz="1200"/>
              <a:t>ISO 9001:2000 and CE accreditation</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Completed projects in Russia, Romania, Taiwan, Indonesia and Thailand</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Designed an constructed the first bio-butanol plant in China</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r>
              <a:rPr lang="en-US" altLang="zh-CN" sz="1200"/>
              <a:t>Designed and constructed the largest bio-butanol plant in China</a:t>
            </a:r>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endParaRPr lang="en-US" altLang="zh-CN" sz="1200"/>
          </a:p>
          <a:p>
            <a:pPr marL="304800" indent="-304800" algn="just" defTabSz="914400" eaLnBrk="0" hangingPunct="0">
              <a:buFontTx/>
              <a:buAutoNum type="arabicPeriod"/>
            </a:pPr>
            <a:endParaRPr lang="en-US" altLang="zh-CN" sz="1200"/>
          </a:p>
        </p:txBody>
      </p:sp>
      <p:pic>
        <p:nvPicPr>
          <p:cNvPr id="25604" name="Picture 43" descr="Bio-butanol Songyuan Ji'an Bio-chemical Co Ltd "/>
          <p:cNvPicPr>
            <a:picLocks noChangeAspect="1" noChangeArrowheads="1"/>
          </p:cNvPicPr>
          <p:nvPr/>
        </p:nvPicPr>
        <p:blipFill>
          <a:blip r:embed="rId2"/>
          <a:srcRect/>
          <a:stretch>
            <a:fillRect/>
          </a:stretch>
        </p:blipFill>
        <p:spPr bwMode="auto">
          <a:xfrm>
            <a:off x="6053138" y="1600200"/>
            <a:ext cx="2376487" cy="316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6664</TotalTime>
  <Words>3456</Words>
  <Application>Microsoft Macintosh PowerPoint</Application>
  <PresentationFormat>On-screen Show (4:3)</PresentationFormat>
  <Paragraphs>480</Paragraphs>
  <Slides>24</Slides>
  <Notes>2</Notes>
  <HiddenSlides>0</HiddenSlides>
  <MMClips>0</MMClips>
  <ScaleCrop>false</ScaleCrop>
  <HeadingPairs>
    <vt:vector size="8" baseType="variant">
      <vt:variant>
        <vt:lpstr>Fonts Used</vt:lpstr>
      </vt:variant>
      <vt:variant>
        <vt:i4>9</vt:i4>
      </vt:variant>
      <vt:variant>
        <vt:lpstr>Design Template</vt:lpstr>
      </vt:variant>
      <vt:variant>
        <vt:i4>10</vt:i4>
      </vt:variant>
      <vt:variant>
        <vt:lpstr>Embedded OLE Servers</vt:lpstr>
      </vt:variant>
      <vt:variant>
        <vt:i4>1</vt:i4>
      </vt:variant>
      <vt:variant>
        <vt:lpstr>Slide Titles</vt:lpstr>
      </vt:variant>
      <vt:variant>
        <vt:i4>24</vt:i4>
      </vt:variant>
    </vt:vector>
  </HeadingPairs>
  <TitlesOfParts>
    <vt:vector size="44" baseType="lpstr">
      <vt:lpstr>Arial</vt:lpstr>
      <vt:lpstr>Verdana</vt:lpstr>
      <vt:lpstr>Calibri</vt:lpstr>
      <vt:lpstr>宋体</vt:lpstr>
      <vt:lpstr>Symbol</vt:lpstr>
      <vt:lpstr>Times New Roman</vt:lpstr>
      <vt:lpstr>Wingdings</vt:lpstr>
      <vt:lpstr>Geneva</vt:lpstr>
      <vt:lpstr>Times</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Worksheet</vt:lpstr>
      <vt:lpstr>Investor Presentation</vt:lpstr>
      <vt:lpstr>China New Energy Limited (AIM:CNEL)</vt:lpstr>
      <vt:lpstr>Board of Directors</vt:lpstr>
      <vt:lpstr>History</vt:lpstr>
      <vt:lpstr>Business Model Overview</vt:lpstr>
      <vt:lpstr>Primary Market Drivers and Opportunities</vt:lpstr>
      <vt:lpstr>Secondary Market Drivers and Opportunities</vt:lpstr>
      <vt:lpstr>Technology and Engineering</vt:lpstr>
      <vt:lpstr>Business Model – Design and Build</vt:lpstr>
      <vt:lpstr>Business Model – EMC and Yeast Management</vt:lpstr>
      <vt:lpstr>Business Model – Waste Management</vt:lpstr>
      <vt:lpstr>Business Model – Investments</vt:lpstr>
      <vt:lpstr>Growth Strategy</vt:lpstr>
      <vt:lpstr>Group Financial Snapshot</vt:lpstr>
      <vt:lpstr>ZKTY - trading updates</vt:lpstr>
      <vt:lpstr>Outlook and prospects</vt:lpstr>
      <vt:lpstr>Outlook and prospects</vt:lpstr>
      <vt:lpstr>Business and Corporate Development Goals</vt:lpstr>
      <vt:lpstr>Summary</vt:lpstr>
      <vt:lpstr>Use of proceeds</vt:lpstr>
      <vt:lpstr>Thank You</vt:lpstr>
      <vt:lpstr>Group Structure and Background</vt:lpstr>
      <vt:lpstr>Contact Information</vt:lpstr>
      <vt:lpstr>Important Notice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Investor Presentation</dc:title>
  <dc:creator>Richard Bennett</dc:creator>
  <cp:lastModifiedBy>FOO Shiang-Peow</cp:lastModifiedBy>
  <cp:revision>40</cp:revision>
  <dcterms:created xsi:type="dcterms:W3CDTF">2011-08-30T17:50:56Z</dcterms:created>
  <dcterms:modified xsi:type="dcterms:W3CDTF">2011-11-10T02:33:29Z</dcterms:modified>
</cp:coreProperties>
</file>